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317" r:id="rId3"/>
    <p:sldId id="339" r:id="rId4"/>
    <p:sldId id="340" r:id="rId5"/>
    <p:sldId id="341" r:id="rId6"/>
    <p:sldId id="337" r:id="rId7"/>
    <p:sldId id="338" r:id="rId8"/>
  </p:sldIdLst>
  <p:sldSz cx="12192000" cy="6858000"/>
  <p:notesSz cx="6858000" cy="9144000"/>
  <p:embeddedFontLst>
    <p:embeddedFont>
      <p:font typeface="Trebuchet MS" pitchFamily="34" charset="0"/>
      <p:regular r:id="rId10"/>
      <p:bold r:id="rId11"/>
      <p:italic r:id="rId12"/>
      <p:boldItalic r:id="rId13"/>
    </p:embeddedFont>
    <p:embeddedFont>
      <p:font typeface="Wingdings 2" pitchFamily="18" charset="2"/>
      <p:regular r:id="rId14"/>
    </p:embeddedFont>
    <p:embeddedFont>
      <p:font typeface="Poppins" pitchFamily="2" charset="0"/>
      <p:regular r:id="rId15"/>
      <p:bold r:id="rId16"/>
      <p:italic r:id="rId17"/>
      <p:boldItalic r:id="rId18"/>
    </p:embeddedFont>
    <p:embeddedFont>
      <p:font typeface="Calisto MT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j/LIbzVFey8u5EBEzo/R5CZX9+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472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61442" autoAdjust="0"/>
  </p:normalViewPr>
  <p:slideViewPr>
    <p:cSldViewPr>
      <p:cViewPr>
        <p:scale>
          <a:sx n="66" d="100"/>
          <a:sy n="66" d="100"/>
        </p:scale>
        <p:origin x="-19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57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231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Миссия Фонда Варнава — поддержка христиан, испытывающих гонения за веру. Вот уже 30 лет мы укрепляем и ободряем преследуемых христиан, предоставляя им материальную помощь и духовную поддержку.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Следите за публикациями Фонда Варнава и поддерживайте христиан в гонениях!</a:t>
            </a:r>
            <a:endParaRPr dirty="0"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80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spcBef>
                <a:spcPts val="1800"/>
              </a:spcBef>
            </a:pPr>
            <a:r>
              <a:rPr lang="ru-RU" dirty="0" smtClean="0"/>
              <a:t>Пожалуйста, продолжайте молиться о христианах в штате Чин на западе Мьянмы, которые снова подверглись нападению со стороны военных (</a:t>
            </a:r>
            <a:r>
              <a:rPr lang="ru-RU" dirty="0" err="1" smtClean="0"/>
              <a:t>Татмадав</a:t>
            </a:r>
            <a:r>
              <a:rPr lang="ru-RU" dirty="0" smtClean="0"/>
              <a:t>).</a:t>
            </a:r>
          </a:p>
          <a:p>
            <a:pPr marL="0">
              <a:spcBef>
                <a:spcPts val="1800"/>
              </a:spcBef>
            </a:pPr>
            <a:endParaRPr lang="ru-RU" dirty="0" smtClean="0"/>
          </a:p>
          <a:p>
            <a:pPr marL="0">
              <a:spcBef>
                <a:spcPts val="1800"/>
              </a:spcBef>
            </a:pPr>
            <a:r>
              <a:rPr lang="ru-RU" dirty="0" smtClean="0"/>
              <a:t>Около 9 часов вечера 11 мая </a:t>
            </a:r>
            <a:r>
              <a:rPr lang="ru-RU" dirty="0" err="1" smtClean="0"/>
              <a:t>Татмадав</a:t>
            </a:r>
            <a:r>
              <a:rPr lang="ru-RU" dirty="0" smtClean="0"/>
              <a:t> нанесли два авиаудара по двум церквям в штате Чин, где большинство населения составляют христиане. Церкви находятся в деревне </a:t>
            </a:r>
            <a:r>
              <a:rPr lang="ru-RU" dirty="0" err="1" smtClean="0"/>
              <a:t>Лунгтак</a:t>
            </a:r>
            <a:r>
              <a:rPr lang="ru-RU" dirty="0" smtClean="0"/>
              <a:t> близ города </a:t>
            </a:r>
            <a:r>
              <a:rPr lang="ru-RU" dirty="0" err="1" smtClean="0"/>
              <a:t>Тонзанг</a:t>
            </a:r>
            <a:r>
              <a:rPr lang="ru-RU" dirty="0" smtClean="0"/>
              <a:t>. Военные заявляют, что таким образом пытались вытеснить повстанцев из этого района.</a:t>
            </a:r>
          </a:p>
          <a:p>
            <a:pPr marL="0">
              <a:spcBef>
                <a:spcPts val="1800"/>
              </a:spcBef>
            </a:pPr>
            <a:endParaRPr lang="ru-RU" dirty="0" smtClean="0"/>
          </a:p>
          <a:p>
            <a:pPr marL="0">
              <a:spcBef>
                <a:spcPts val="1800"/>
              </a:spcBef>
            </a:pPr>
            <a:r>
              <a:rPr lang="ru-RU" dirty="0" smtClean="0"/>
              <a:t>Взрывами было также разрушено пять домов. Более 1000 жителей </a:t>
            </a:r>
            <a:r>
              <a:rPr lang="ru-RU" dirty="0" err="1" smtClean="0"/>
              <a:t>Лунгтака</a:t>
            </a:r>
            <a:r>
              <a:rPr lang="ru-RU" dirty="0" smtClean="0"/>
              <a:t> и окрестных деревень бежали в близлежащие леса, спасаясь от обстрелов.</a:t>
            </a:r>
          </a:p>
          <a:p>
            <a:pPr marL="0">
              <a:spcBef>
                <a:spcPts val="1800"/>
              </a:spcBef>
            </a:pPr>
            <a:endParaRPr lang="ru-RU" dirty="0" smtClean="0"/>
          </a:p>
          <a:p>
            <a:pPr marL="0">
              <a:spcBef>
                <a:spcPts val="1800"/>
              </a:spcBef>
            </a:pPr>
            <a:r>
              <a:rPr lang="ru-RU" dirty="0" smtClean="0"/>
              <a:t>Всего за две недели до того, 25 апреля, авиаударам </a:t>
            </a:r>
            <a:r>
              <a:rPr lang="ru-RU" dirty="0" err="1" smtClean="0"/>
              <a:t>Татмадав</a:t>
            </a:r>
            <a:r>
              <a:rPr lang="ru-RU" dirty="0" smtClean="0"/>
              <a:t> подверглась деревенская больница вблизи поселка </a:t>
            </a:r>
            <a:r>
              <a:rPr lang="ru-RU" dirty="0" err="1" smtClean="0"/>
              <a:t>Миндат</a:t>
            </a:r>
            <a:r>
              <a:rPr lang="ru-RU" dirty="0" smtClean="0"/>
              <a:t> в штате Чин – там погибли пять человек, включая четырех пациентов. Это в 435 км от </a:t>
            </a:r>
            <a:r>
              <a:rPr lang="ru-RU" dirty="0" err="1" smtClean="0"/>
              <a:t>Тонзанга</a:t>
            </a:r>
            <a:r>
              <a:rPr lang="ru-RU" dirty="0" smtClean="0"/>
              <a:t>.</a:t>
            </a:r>
          </a:p>
          <a:p>
            <a:pPr marL="0">
              <a:spcBef>
                <a:spcPts val="1800"/>
              </a:spcBef>
            </a:pPr>
            <a:endParaRPr lang="ru-RU" dirty="0" smtClean="0"/>
          </a:p>
          <a:p>
            <a:pPr marL="0">
              <a:spcBef>
                <a:spcPts val="1800"/>
              </a:spcBef>
            </a:pPr>
            <a:r>
              <a:rPr lang="ru-RU" i="1" dirty="0" smtClean="0"/>
              <a:t>Подробнее: </a:t>
            </a:r>
            <a:r>
              <a:rPr lang="en-US" i="1" dirty="0" smtClean="0"/>
              <a:t>https://baeurasia.org/v-myanme-voennye-obstrelyali-dve-czerkvi-i-bolniczu-v-shtate-chin-gde-prozhivayut-v-osnovnom-hristiane/</a:t>
            </a:r>
            <a:endParaRPr lang="ru-RU" i="1" dirty="0" smtClean="0"/>
          </a:p>
          <a:p>
            <a:pPr marL="0">
              <a:spcBef>
                <a:spcPts val="1800"/>
              </a:spcBef>
            </a:pPr>
            <a:endParaRPr lang="ru-RU" dirty="0" smtClean="0"/>
          </a:p>
          <a:p>
            <a:pPr marL="0">
              <a:spcBef>
                <a:spcPts val="1800"/>
              </a:spcBef>
            </a:pPr>
            <a:r>
              <a:rPr lang="ru-RU" b="1" i="1" dirty="0" smtClean="0"/>
              <a:t>Молитесь о прекращении авиаударов по церквям и больницам в Мьянме. Просите Господа утешить христиан в штате Чин и защитить их от подобных нападений.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58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/>
            <a:r>
              <a:rPr lang="ru-RU" dirty="0" smtClean="0"/>
              <a:t>На юг Бразилии обрушились разрушительные наводнения, вода поднялась до ужасающего уровня, побив все рекорды. 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dirty="0" smtClean="0"/>
              <a:t>В самых южных регионах Бразилии пострадали более 300 городов, в которых, по последним подсчетам, без крова остались свыше 80 000 человек. Их число продолжает расти – почти так же быстро, как уровень воды.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dirty="0" smtClean="0"/>
              <a:t>Мосты снесены, дамбы прорваны, и власти вынуждены эвакуировать семьи, где есть такая возможность. Более 100 больниц уже либо находятся под водой, либо почти не функционируют.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dirty="0" smtClean="0"/>
              <a:t>“Мы открыли пункт временного размещения на 100 человек, который быстро заполнился, и собираемся открыть еще один на 200 человек через дорогу”, – рассказывает пастор </a:t>
            </a:r>
            <a:r>
              <a:rPr lang="ru-RU" dirty="0" err="1" smtClean="0"/>
              <a:t>Роджерио</a:t>
            </a:r>
            <a:r>
              <a:rPr lang="ru-RU" dirty="0" smtClean="0"/>
              <a:t>, чья церковь всеми силами старается помочь нуждающимся.</a:t>
            </a:r>
          </a:p>
          <a:p>
            <a:pPr marL="0" lvl="0" indent="0"/>
            <a:endParaRPr lang="ru-RU" dirty="0" smtClean="0"/>
          </a:p>
          <a:p>
            <a:pPr marL="0" lvl="0" indent="0" fontAlgn="base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Поддержите проект помощи пострадавшим христианам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в Бразилии. </a:t>
            </a:r>
            <a:r>
              <a:rPr lang="ru-RU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Подробнее: 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https://baeurasia.org/pomogite-hristianam-brazilii-postradavshim-ot-razrushitelnyh-navodnenij/</a:t>
            </a:r>
            <a:endParaRPr lang="ru-RU" sz="1200" b="0" i="1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58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/>
            <a:r>
              <a:rPr lang="ru-RU" dirty="0" smtClean="0"/>
              <a:t>На юг Бразилии обрушились разрушительные наводнения, вода поднялась до ужасающего уровня, побив все рекорды. 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dirty="0" smtClean="0"/>
              <a:t>В самых южных регионах Бразилии пострадали более 300 городов, в которых, по последним подсчетам, без крова остались свыше 80 000 человек. Их число продолжает расти – почти так же быстро, как уровень воды.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dirty="0" smtClean="0"/>
              <a:t>Мосты снесены, дамбы прорваны, и власти вынуждены эвакуировать семьи, где есть такая возможность. Более 100 больниц уже либо находятся под водой, либо почти не функционируют.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dirty="0" smtClean="0"/>
              <a:t>“Мы открыли пункт временного размещения на 100 человек, который быстро заполнился, и собираемся открыть еще один на 200 человек через дорогу”, – рассказывает пастор </a:t>
            </a:r>
            <a:r>
              <a:rPr lang="ru-RU" dirty="0" err="1" smtClean="0"/>
              <a:t>Роджерио</a:t>
            </a:r>
            <a:r>
              <a:rPr lang="ru-RU" dirty="0" smtClean="0"/>
              <a:t>, чья церковь всеми силами старается помочь нуждающимся.</a:t>
            </a:r>
          </a:p>
          <a:p>
            <a:pPr marL="0" lvl="0" indent="0"/>
            <a:endParaRPr lang="ru-RU" dirty="0" smtClean="0"/>
          </a:p>
          <a:p>
            <a:pPr marL="0" lvl="0" indent="0" fontAlgn="base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Поддержите проект помощи пострадавшим христианам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в Бразилии. </a:t>
            </a:r>
            <a:r>
              <a:rPr lang="ru-RU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Подробнее: 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https://baeurasia.org/pomogite-hristianam-brazilii-postradavshim-ot-razrushitelnyh-navodnenij/</a:t>
            </a:r>
            <a:endParaRPr lang="ru-RU" sz="1200" b="0" i="1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 fontAlgn="base"/>
            <a:endParaRPr lang="ru-RU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66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/>
            <a:r>
              <a:rPr lang="ru-RU" dirty="0" smtClean="0"/>
              <a:t>На юг Бразилии обрушились разрушительные наводнения, вода поднялась до ужасающего уровня, побив все рекорды. 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dirty="0" smtClean="0"/>
              <a:t>В самых южных регионах Бразилии пострадали более 300 городов, в которых, по последним подсчетам, без крова остались свыше 80 000 человек. Их число продолжает расти – почти так же быстро, как уровень воды.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dirty="0" smtClean="0"/>
              <a:t>Мосты снесены, дамбы прорваны, и власти вынуждены эвакуировать семьи, где есть такая возможность. Более 100 больниц уже либо находятся под водой, либо почти не функционируют.</a:t>
            </a:r>
          </a:p>
          <a:p>
            <a:pPr marL="0" lvl="0" indent="0"/>
            <a:endParaRPr lang="ru-RU" dirty="0" smtClean="0"/>
          </a:p>
          <a:p>
            <a:pPr marL="0" lvl="0" indent="0"/>
            <a:r>
              <a:rPr lang="ru-RU" dirty="0" smtClean="0"/>
              <a:t>“Мы открыли пункт временного размещения на 100 человек, который быстро заполнился, и собираемся открыть еще один на 200 человек через дорогу”, – рассказывает пастор </a:t>
            </a:r>
            <a:r>
              <a:rPr lang="ru-RU" dirty="0" err="1" smtClean="0"/>
              <a:t>Роджерио</a:t>
            </a:r>
            <a:r>
              <a:rPr lang="ru-RU" dirty="0" smtClean="0"/>
              <a:t>, чья церковь всеми силами старается помочь нуждающимся.</a:t>
            </a:r>
          </a:p>
          <a:p>
            <a:pPr marL="0" lvl="0" indent="0"/>
            <a:endParaRPr lang="ru-RU" dirty="0" smtClean="0"/>
          </a:p>
          <a:p>
            <a:pPr marL="0" lvl="0" indent="0" fontAlgn="base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Поддержите проект помощи пострадавшим христианам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в Бразилии. </a:t>
            </a:r>
            <a:r>
              <a:rPr lang="ru-RU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Подробнее: 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https://baeurasia.org/pomogite-hristianam-brazilii-postradavshim-ot-razrushitelnyh-navodnenij/</a:t>
            </a:r>
            <a:endParaRPr lang="ru-RU" sz="1200" b="0" i="1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indent="0" fontAlgn="base"/>
            <a:endParaRPr lang="ru-RU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66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Присоединяйтесь к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телеграм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-каналу Фонда Варнава, чтобы быть в курсе наших проектов, новостей и молитвенных нужд.</a:t>
            </a: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373" name="Google Shape;3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95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Миссия Фонда Варнава — поддержка христиан, испытывающих гонения за веру. Вот уже 30 лет мы укрепляем и ободряем преследуемых христиан, предоставляя им материальную помощь и духовную поддержку.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Следите за публикациями Фонда Варнава и поддерживайте христиан в гонениях!</a:t>
            </a:r>
            <a:endParaRPr dirty="0"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46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7252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180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6352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0093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760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545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806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465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83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39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543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98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433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832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169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203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6878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40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-66876"/>
            <a:ext cx="12229462" cy="692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301208"/>
            <a:ext cx="12229462" cy="1556792"/>
          </a:xfrm>
          <a:prstGeom prst="rect">
            <a:avLst/>
          </a:prstGeom>
          <a:solidFill>
            <a:srgbClr val="0F145B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80010" y="5590002"/>
            <a:ext cx="12192000" cy="52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1945" y="5445224"/>
            <a:ext cx="53655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baeurasia.org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Google Shape;93;p1"/>
          <p:cNvSpPr/>
          <p:nvPr/>
        </p:nvSpPr>
        <p:spPr>
          <a:xfrm>
            <a:off x="0" y="-63330"/>
            <a:ext cx="12229462" cy="5364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1" y="1948646"/>
            <a:ext cx="10058400" cy="1446916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081858" y="321297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ru-RU" sz="3200" b="1" dirty="0">
                <a:solidFill>
                  <a:srgbClr val="210472"/>
                </a:solidFill>
                <a:latin typeface="Calibri" pitchFamily="34" charset="0"/>
                <a:cs typeface="Calibri" pitchFamily="34" charset="0"/>
              </a:rPr>
              <a:t>Надежда и помощь для христиан в гонениях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605804"/>
            <a:ext cx="468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В</a:t>
            </a:r>
            <a:r>
              <a:rPr lang="ru-RU" sz="4800" b="1" dirty="0" smtClean="0">
                <a:solidFill>
                  <a:schemeClr val="tx1"/>
                </a:solidFill>
              </a:rPr>
              <a:t>оенные </a:t>
            </a:r>
            <a:r>
              <a:rPr lang="ru-RU" sz="4800" b="1" dirty="0">
                <a:solidFill>
                  <a:schemeClr val="accent2"/>
                </a:solidFill>
              </a:rPr>
              <a:t>обстреляли две церкви и больницу </a:t>
            </a:r>
            <a:r>
              <a:rPr lang="ru-RU" sz="4800" b="1" dirty="0">
                <a:solidFill>
                  <a:schemeClr val="tx1"/>
                </a:solidFill>
              </a:rPr>
              <a:t>в штате Чин, где проживают в основном христиане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0310" y="5024079"/>
            <a:ext cx="7703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tx1"/>
                </a:solidFill>
              </a:rPr>
              <a:t>МЬЯНМА</a:t>
            </a:r>
            <a:endParaRPr lang="ru-RU" sz="13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81" y="332656"/>
            <a:ext cx="6601519" cy="44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9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76" y="188640"/>
            <a:ext cx="10611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Христиане пострадали </a:t>
            </a:r>
            <a:r>
              <a:rPr lang="ru-RU" sz="5400" b="1" dirty="0">
                <a:solidFill>
                  <a:schemeClr val="tx1"/>
                </a:solidFill>
              </a:rPr>
              <a:t>от </a:t>
            </a:r>
            <a:r>
              <a:rPr lang="ru-RU" sz="5400" b="1" dirty="0">
                <a:solidFill>
                  <a:schemeClr val="accent2"/>
                </a:solidFill>
              </a:rPr>
              <a:t>разрушительных наводнений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76120" y="5589240"/>
            <a:ext cx="81413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</a:rPr>
              <a:t>БРАЗИЛИЯ</a:t>
            </a:r>
            <a:endParaRPr lang="ru-RU" sz="13800" dirty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6932032" cy="4264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75850" y="4942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>
                <a:solidFill>
                  <a:schemeClr val="tx1"/>
                </a:solidFill>
              </a:rPr>
              <a:t>Фото до и </a:t>
            </a:r>
            <a:r>
              <a:rPr lang="ru-RU" sz="3600" i="1" dirty="0" smtClean="0">
                <a:solidFill>
                  <a:schemeClr val="tx1"/>
                </a:solidFill>
              </a:rPr>
              <a:t>после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8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332656"/>
            <a:ext cx="11089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Более </a:t>
            </a:r>
            <a:r>
              <a:rPr lang="ru-RU" sz="4800" dirty="0">
                <a:solidFill>
                  <a:schemeClr val="accent2"/>
                </a:solidFill>
              </a:rPr>
              <a:t>300 городов </a:t>
            </a:r>
            <a:r>
              <a:rPr lang="ru-RU" sz="4800" dirty="0" smtClean="0">
                <a:solidFill>
                  <a:schemeClr val="tx1"/>
                </a:solidFill>
              </a:rPr>
              <a:t>пострадали. 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Без </a:t>
            </a:r>
            <a:r>
              <a:rPr lang="ru-RU" sz="4800" dirty="0">
                <a:solidFill>
                  <a:schemeClr val="tx1"/>
                </a:solidFill>
              </a:rPr>
              <a:t>крова остались </a:t>
            </a:r>
            <a:r>
              <a:rPr lang="ru-RU" sz="4800" dirty="0">
                <a:solidFill>
                  <a:schemeClr val="accent2"/>
                </a:solidFill>
              </a:rPr>
              <a:t>80 000 человек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76120" y="5589240"/>
            <a:ext cx="81413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БРАЗИЛИЯ</a:t>
            </a:r>
            <a:endParaRPr lang="ru-RU" sz="13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6912"/>
            <a:ext cx="7071666" cy="38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494702"/>
            <a:ext cx="56197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Пастор </a:t>
            </a:r>
            <a:r>
              <a:rPr lang="ru-RU" sz="4800" dirty="0" err="1">
                <a:solidFill>
                  <a:schemeClr val="tx1"/>
                </a:solidFill>
              </a:rPr>
              <a:t>Роджерио</a:t>
            </a:r>
            <a:r>
              <a:rPr lang="ru-RU" sz="4800" dirty="0">
                <a:solidFill>
                  <a:schemeClr val="tx1"/>
                </a:solidFill>
              </a:rPr>
              <a:t> и его церковь открыли </a:t>
            </a:r>
            <a:r>
              <a:rPr lang="ru-RU" sz="4800" dirty="0">
                <a:solidFill>
                  <a:schemeClr val="accent2"/>
                </a:solidFill>
              </a:rPr>
              <a:t>пункт временного </a:t>
            </a:r>
            <a:r>
              <a:rPr lang="ru-RU" sz="4800" dirty="0" smtClean="0">
                <a:solidFill>
                  <a:schemeClr val="accent2"/>
                </a:solidFill>
              </a:rPr>
              <a:t>размещения </a:t>
            </a:r>
            <a:r>
              <a:rPr lang="ru-RU" sz="4800" dirty="0" smtClean="0">
                <a:solidFill>
                  <a:schemeClr val="tx1"/>
                </a:solidFill>
              </a:rPr>
              <a:t>для тех, </a:t>
            </a:r>
            <a:r>
              <a:rPr lang="ru-RU" sz="4800" dirty="0">
                <a:solidFill>
                  <a:schemeClr val="tx1"/>
                </a:solidFill>
              </a:rPr>
              <a:t>кто потерял свои дома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6080" y="5589240"/>
            <a:ext cx="81413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БРАЗИЛИЯ</a:t>
            </a:r>
            <a:endParaRPr lang="ru-RU" sz="13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16" y="19505"/>
            <a:ext cx="5824683" cy="52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71400"/>
            <a:ext cx="5015880" cy="74168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4320480" cy="4320480"/>
          </a:xfrm>
          <a:prstGeom prst="rect">
            <a:avLst/>
          </a:prstGeom>
        </p:spPr>
      </p:pic>
      <p:pic>
        <p:nvPicPr>
          <p:cNvPr id="7" name="Google Shape;376;p35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43702" t="62798" r="15218" b="8691"/>
          <a:stretch/>
        </p:blipFill>
        <p:spPr>
          <a:xfrm>
            <a:off x="407368" y="4694634"/>
            <a:ext cx="4320480" cy="168669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423248" y="620688"/>
            <a:ext cx="65870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84000" fontAlgn="base"/>
            <a:r>
              <a:rPr lang="ru-RU" sz="6000" b="1" dirty="0" smtClean="0">
                <a:solidFill>
                  <a:schemeClr val="tx1"/>
                </a:solidFill>
              </a:rPr>
              <a:t>• Мьянма</a:t>
            </a:r>
          </a:p>
          <a:p>
            <a:pPr indent="-684000" fontAlgn="base"/>
            <a:endParaRPr lang="ru-RU" sz="1800" b="1" dirty="0">
              <a:solidFill>
                <a:schemeClr val="tx1"/>
              </a:solidFill>
            </a:endParaRPr>
          </a:p>
          <a:p>
            <a:pPr indent="-684000" fontAlgn="base"/>
            <a:r>
              <a:rPr lang="ru-RU" sz="6000" b="1" dirty="0" smtClean="0">
                <a:solidFill>
                  <a:schemeClr val="tx1"/>
                </a:solidFill>
              </a:rPr>
              <a:t>• Бразилия</a:t>
            </a:r>
          </a:p>
          <a:p>
            <a:pPr indent="-684000" fontAlgn="base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6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-66876"/>
            <a:ext cx="12229462" cy="692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301208"/>
            <a:ext cx="12229462" cy="1556792"/>
          </a:xfrm>
          <a:prstGeom prst="rect">
            <a:avLst/>
          </a:prstGeom>
          <a:solidFill>
            <a:srgbClr val="0F145B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80010" y="5590002"/>
            <a:ext cx="12192000" cy="52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1945" y="5445224"/>
            <a:ext cx="53655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baeurasia.org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Google Shape;93;p1"/>
          <p:cNvSpPr/>
          <p:nvPr/>
        </p:nvSpPr>
        <p:spPr>
          <a:xfrm>
            <a:off x="0" y="-63330"/>
            <a:ext cx="12229462" cy="5364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1" y="1948646"/>
            <a:ext cx="10058400" cy="1446916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081858" y="321297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ru-RU" sz="3200" b="1" dirty="0">
                <a:solidFill>
                  <a:srgbClr val="210472"/>
                </a:solidFill>
                <a:latin typeface="Calibri" pitchFamily="34" charset="0"/>
                <a:cs typeface="Calibri" pitchFamily="34" charset="0"/>
              </a:rPr>
              <a:t>Надежда и помощь для христиан в гонениях</a:t>
            </a:r>
          </a:p>
        </p:txBody>
      </p:sp>
    </p:spTree>
    <p:extLst>
      <p:ext uri="{BB962C8B-B14F-4D97-AF65-F5344CB8AC3E}">
        <p14:creationId xmlns:p14="http://schemas.microsoft.com/office/powerpoint/2010/main" val="3270176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956</TotalTime>
  <Words>738</Words>
  <Application>Microsoft Office PowerPoint</Application>
  <PresentationFormat>Произвольный</PresentationFormat>
  <Paragraphs>66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Trebuchet MS</vt:lpstr>
      <vt:lpstr>Wingdings 2</vt:lpstr>
      <vt:lpstr>Poppins</vt:lpstr>
      <vt:lpstr>Calisto MT</vt:lpstr>
      <vt:lpstr>Calibri</vt:lpstr>
      <vt:lpstr>Грифель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Windows</cp:lastModifiedBy>
  <cp:revision>56</cp:revision>
  <dcterms:created xsi:type="dcterms:W3CDTF">2022-10-17T13:50:45Z</dcterms:created>
  <dcterms:modified xsi:type="dcterms:W3CDTF">2024-05-30T10:32:30Z</dcterms:modified>
</cp:coreProperties>
</file>