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0"/>
  </p:notesMasterIdLst>
  <p:sldIdLst>
    <p:sldId id="256" r:id="rId2"/>
    <p:sldId id="317" r:id="rId3"/>
    <p:sldId id="339" r:id="rId4"/>
    <p:sldId id="340" r:id="rId5"/>
    <p:sldId id="341" r:id="rId6"/>
    <p:sldId id="342" r:id="rId7"/>
    <p:sldId id="337" r:id="rId8"/>
    <p:sldId id="338" r:id="rId9"/>
  </p:sldIdLst>
  <p:sldSz cx="12192000" cy="6858000"/>
  <p:notesSz cx="6858000" cy="9144000"/>
  <p:embeddedFontLst>
    <p:embeddedFont>
      <p:font typeface="Poppins" pitchFamily="2" charset="0"/>
      <p:regular r:id="rId11"/>
      <p:bold r:id="rId12"/>
      <p:italic r:id="rId13"/>
      <p:boldItalic r:id="rId14"/>
    </p:embeddedFont>
    <p:embeddedFont>
      <p:font typeface="Wingdings 2" pitchFamily="18" charset="2"/>
      <p:regular r:id="rId15"/>
    </p:embeddedFont>
    <p:embeddedFont>
      <p:font typeface="Calisto MT" pitchFamily="18" charset="0"/>
      <p:regular r:id="rId16"/>
      <p:bold r:id="rId17"/>
      <p:italic r:id="rId18"/>
      <p:boldItalic r:id="rId19"/>
    </p:embeddedFont>
    <p:embeddedFont>
      <p:font typeface="Calibri" pitchFamily="34" charset="0"/>
      <p:regular r:id="rId20"/>
      <p:bold r:id="rId21"/>
      <p:italic r:id="rId22"/>
      <p:boldItalic r:id="rId23"/>
    </p:embeddedFont>
    <p:embeddedFont>
      <p:font typeface="Trebuchet MS"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j/LIbzVFey8u5EBEzo/R5CZX9+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472"/>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3" autoAdjust="0"/>
    <p:restoredTop sz="80538" autoAdjust="0"/>
  </p:normalViewPr>
  <p:slideViewPr>
    <p:cSldViewPr>
      <p:cViewPr>
        <p:scale>
          <a:sx n="33" d="100"/>
          <a:sy n="33" d="100"/>
        </p:scale>
        <p:origin x="-984" y="-14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57"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5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42316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b="0" i="0" u="none" strike="noStrike" cap="none" dirty="0" smtClean="0">
                <a:solidFill>
                  <a:schemeClr val="dk1"/>
                </a:solidFill>
                <a:effectLst/>
                <a:latin typeface="Calibri"/>
                <a:ea typeface="Calibri"/>
                <a:cs typeface="Calibri"/>
                <a:sym typeface="Calibri"/>
              </a:rPr>
              <a:t>Миссия Фонда Варнава — поддержка христиан, испытывающих гонения за веру. Вот уже 30 лет мы укрепляем и ободряем преследуемых христиан, предоставляя им материальную помощь и духовную поддержку.</a:t>
            </a:r>
            <a:r>
              <a:rPr lang="ru-RU" dirty="0" smtClean="0"/>
              <a:t/>
            </a:r>
            <a:br>
              <a:rPr lang="ru-RU" dirty="0" smtClean="0"/>
            </a:br>
            <a:endParaRPr lang="ru-RU" dirty="0" smtClean="0"/>
          </a:p>
          <a:p>
            <a:pPr marL="0" lvl="0" indent="0" algn="l" rtl="0">
              <a:spcBef>
                <a:spcPts val="0"/>
              </a:spcBef>
              <a:spcAft>
                <a:spcPts val="0"/>
              </a:spcAft>
              <a:buNone/>
            </a:pPr>
            <a:r>
              <a:rPr lang="ru-RU" sz="1200" b="0" i="0" u="none" strike="noStrike" cap="none" dirty="0" smtClean="0">
                <a:solidFill>
                  <a:schemeClr val="dk1"/>
                </a:solidFill>
                <a:effectLst/>
                <a:latin typeface="Calibri"/>
                <a:ea typeface="Calibri"/>
                <a:cs typeface="Calibri"/>
                <a:sym typeface="Calibri"/>
              </a:rPr>
              <a:t>Следите за публикациями Фонда Варнава и поддерживайте христиан в гонениях!</a:t>
            </a:r>
            <a:endParaRPr dirty="0"/>
          </a:p>
        </p:txBody>
      </p:sp>
      <p:sp>
        <p:nvSpPr>
          <p:cNvPr id="90" name="Google Shape;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extLst>
      <p:ext uri="{BB962C8B-B14F-4D97-AF65-F5344CB8AC3E}">
        <p14:creationId xmlns:p14="http://schemas.microsoft.com/office/powerpoint/2010/main" val="3304801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fontAlgn="base"/>
            <a:r>
              <a:rPr lang="ru-RU" sz="1200" b="0" i="0" u="none" strike="noStrike" cap="none" dirty="0" smtClean="0">
                <a:solidFill>
                  <a:schemeClr val="dk1"/>
                </a:solidFill>
                <a:effectLst/>
                <a:latin typeface="Calibri"/>
                <a:ea typeface="Calibri"/>
                <a:cs typeface="Calibri"/>
                <a:sym typeface="Calibri"/>
              </a:rPr>
              <a:t>Пожалуйста, продолжайте молиться об иранском христианине, выходце из ислама, которого 30 апреля освободили под залог в размере свыше 10 000 долларов. Он пробыл в заключении больше четырех месяцев.</a:t>
            </a:r>
          </a:p>
          <a:p>
            <a:pPr marL="0" indent="0" fontAlgn="base"/>
            <a:endParaRPr lang="ru-RU" sz="1200" b="0" i="0" u="none" strike="noStrike" cap="none" dirty="0" smtClean="0">
              <a:solidFill>
                <a:schemeClr val="dk1"/>
              </a:solidFill>
              <a:effectLst/>
              <a:latin typeface="Calibri"/>
              <a:ea typeface="Calibri"/>
              <a:cs typeface="Calibri"/>
              <a:sym typeface="Calibri"/>
            </a:endParaRPr>
          </a:p>
          <a:p>
            <a:pPr marL="0" indent="0" fontAlgn="base"/>
            <a:r>
              <a:rPr lang="ru-RU" sz="1200" b="0" i="0" u="none" strike="noStrike" cap="none" dirty="0" err="1" smtClean="0">
                <a:solidFill>
                  <a:schemeClr val="dk1"/>
                </a:solidFill>
                <a:effectLst/>
                <a:latin typeface="Calibri"/>
                <a:ea typeface="Calibri"/>
                <a:cs typeface="Calibri"/>
                <a:sym typeface="Calibri"/>
              </a:rPr>
              <a:t>Исмаэиль</a:t>
            </a:r>
            <a:r>
              <a:rPr lang="ru-RU" sz="1200" b="0" i="0" u="none" strike="noStrike" cap="none" dirty="0" smtClean="0">
                <a:solidFill>
                  <a:schemeClr val="dk1"/>
                </a:solidFill>
                <a:effectLst/>
                <a:latin typeface="Calibri"/>
                <a:ea typeface="Calibri"/>
                <a:cs typeface="Calibri"/>
                <a:sym typeface="Calibri"/>
              </a:rPr>
              <a:t> </a:t>
            </a:r>
            <a:r>
              <a:rPr lang="ru-RU" sz="1200" b="0" i="0" u="none" strike="noStrike" cap="none" dirty="0" err="1" smtClean="0">
                <a:solidFill>
                  <a:schemeClr val="dk1"/>
                </a:solidFill>
                <a:effectLst/>
                <a:latin typeface="Calibri"/>
                <a:ea typeface="Calibri"/>
                <a:cs typeface="Calibri"/>
                <a:sym typeface="Calibri"/>
              </a:rPr>
              <a:t>Нариманпур</a:t>
            </a:r>
            <a:r>
              <a:rPr lang="ru-RU" sz="1200" b="0" i="0" u="none" strike="noStrike" cap="none" dirty="0" smtClean="0">
                <a:solidFill>
                  <a:schemeClr val="dk1"/>
                </a:solidFill>
                <a:effectLst/>
                <a:latin typeface="Calibri"/>
                <a:ea typeface="Calibri"/>
                <a:cs typeface="Calibri"/>
                <a:sym typeface="Calibri"/>
              </a:rPr>
              <a:t> был арестован в канун Рождества, вечером 24 декабря 2023 года. Его обвинили в “действиях против национальной безопасности посредством общения с христианскими ‘сионистскими’ организациями”.</a:t>
            </a:r>
          </a:p>
          <a:p>
            <a:pPr marL="0" indent="0"/>
            <a:r>
              <a:rPr lang="ru-RU" i="1" dirty="0" smtClean="0"/>
              <a:t/>
            </a:r>
            <a:br>
              <a:rPr lang="ru-RU" i="1" dirty="0" smtClean="0"/>
            </a:br>
            <a:r>
              <a:rPr lang="ru-RU" i="1" dirty="0" smtClean="0"/>
              <a:t>Подробнее: </a:t>
            </a:r>
            <a:r>
              <a:rPr lang="en-US" i="1" dirty="0" smtClean="0"/>
              <a:t>https://baeurasia.org/v-irane-hristianina-osvobodili-pod-zalog-posle-chetyreh-mesyaczev-zaklyucheniya/</a:t>
            </a:r>
            <a:endParaRPr lang="ru-RU" i="1" dirty="0" smtClean="0"/>
          </a:p>
          <a:p>
            <a:pPr marL="0" indent="0"/>
            <a:endParaRPr lang="ru-RU" sz="1200" b="0" i="0" u="none" strike="noStrike" cap="none" dirty="0" smtClean="0">
              <a:solidFill>
                <a:schemeClr val="dk1"/>
              </a:solidFill>
              <a:effectLst/>
              <a:latin typeface="Calibri"/>
              <a:ea typeface="Calibri"/>
              <a:cs typeface="Calibri"/>
              <a:sym typeface="Calibri"/>
            </a:endParaRPr>
          </a:p>
          <a:p>
            <a:pPr marL="0" indent="0" fontAlgn="base"/>
            <a:r>
              <a:rPr lang="ru-RU" sz="1200" b="1" i="1" u="none" strike="noStrike" cap="none" dirty="0" smtClean="0">
                <a:solidFill>
                  <a:schemeClr val="dk1"/>
                </a:solidFill>
                <a:effectLst/>
                <a:latin typeface="Calibri"/>
                <a:ea typeface="Calibri"/>
                <a:cs typeface="Calibri"/>
                <a:sym typeface="Calibri"/>
              </a:rPr>
              <a:t>Благодарите Бога за то, что </a:t>
            </a:r>
            <a:r>
              <a:rPr lang="ru-RU" sz="1200" b="1" i="1" u="none" strike="noStrike" cap="none" dirty="0" err="1" smtClean="0">
                <a:solidFill>
                  <a:schemeClr val="dk1"/>
                </a:solidFill>
                <a:effectLst/>
                <a:latin typeface="Calibri"/>
                <a:ea typeface="Calibri"/>
                <a:cs typeface="Calibri"/>
                <a:sym typeface="Calibri"/>
              </a:rPr>
              <a:t>Исмаэиля</a:t>
            </a:r>
            <a:r>
              <a:rPr lang="ru-RU" sz="1200" b="1" i="1" u="none" strike="noStrike" cap="none" dirty="0" smtClean="0">
                <a:solidFill>
                  <a:schemeClr val="dk1"/>
                </a:solidFill>
                <a:effectLst/>
                <a:latin typeface="Calibri"/>
                <a:ea typeface="Calibri"/>
                <a:cs typeface="Calibri"/>
                <a:sym typeface="Calibri"/>
              </a:rPr>
              <a:t> выпустили под залог. Молитесь о том, чтобы он ощущал Божью силу и водительство в ходе всего судебного процесса. Молитесь, чтобы с него были сняты все обвинения и дело было прекращено.</a:t>
            </a:r>
            <a:endParaRPr lang="ru-RU" sz="1200" b="0" i="0" u="none" strike="noStrike" cap="none" dirty="0" smtClean="0">
              <a:solidFill>
                <a:schemeClr val="dk1"/>
              </a:solidFill>
              <a:effectLst/>
              <a:latin typeface="Calibri"/>
              <a:ea typeface="Calibri"/>
              <a:cs typeface="Calibri"/>
              <a:sym typeface="Calibri"/>
            </a:endParaRPr>
          </a:p>
          <a:p>
            <a:pPr marL="0" indent="0"/>
            <a:r>
              <a:rPr lang="ru-RU" sz="1200" b="0" i="0" u="none" strike="noStrike" cap="none" dirty="0" smtClean="0">
                <a:solidFill>
                  <a:schemeClr val="dk1"/>
                </a:solidFill>
                <a:effectLst/>
                <a:latin typeface="Calibri"/>
                <a:ea typeface="Calibri"/>
                <a:cs typeface="Calibri"/>
                <a:sym typeface="Calibri"/>
              </a:rPr>
              <a:t/>
            </a:r>
            <a:br>
              <a:rPr lang="ru-RU" sz="1200" b="0" i="0" u="none" strike="noStrike" cap="none" dirty="0" smtClean="0">
                <a:solidFill>
                  <a:schemeClr val="dk1"/>
                </a:solidFill>
                <a:effectLst/>
                <a:latin typeface="Calibri"/>
                <a:ea typeface="Calibri"/>
                <a:cs typeface="Calibri"/>
                <a:sym typeface="Calibri"/>
              </a:rPr>
            </a:br>
            <a:endParaRPr lang="ru-RU" sz="1200" b="0" i="0" u="none" strike="noStrike" cap="none" dirty="0">
              <a:solidFill>
                <a:schemeClr val="dk1"/>
              </a:solidFill>
              <a:effectLst/>
              <a:latin typeface="Calibri"/>
              <a:ea typeface="Calibri"/>
              <a:cs typeface="Calibri"/>
              <a:sym typeface="Calibri"/>
            </a:endParaRPr>
          </a:p>
        </p:txBody>
      </p:sp>
      <p:sp>
        <p:nvSpPr>
          <p:cNvPr id="4" name="Номер слайда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6581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fontAlgn="base"/>
            <a:r>
              <a:rPr lang="ru-RU" sz="1200" b="0" i="0" u="none" strike="noStrike" cap="none" dirty="0" smtClean="0">
                <a:solidFill>
                  <a:schemeClr val="dk1"/>
                </a:solidFill>
                <a:effectLst/>
                <a:latin typeface="Calibri"/>
                <a:ea typeface="Calibri"/>
                <a:cs typeface="Calibri"/>
                <a:sym typeface="Calibri"/>
              </a:rPr>
              <a:t>Пожалуйста, молитесь о жителях двух христианских общин на юге провинции </a:t>
            </a:r>
            <a:r>
              <a:rPr lang="ru-RU" sz="1200" b="0" i="0" u="none" strike="noStrike" cap="none" dirty="0" err="1" smtClean="0">
                <a:solidFill>
                  <a:schemeClr val="dk1"/>
                </a:solidFill>
                <a:effectLst/>
                <a:latin typeface="Calibri"/>
                <a:ea typeface="Calibri"/>
                <a:cs typeface="Calibri"/>
                <a:sym typeface="Calibri"/>
              </a:rPr>
              <a:t>Минья</a:t>
            </a:r>
            <a:r>
              <a:rPr lang="ru-RU" sz="1200" b="0" i="0" u="none" strike="noStrike" cap="none" dirty="0" smtClean="0">
                <a:solidFill>
                  <a:schemeClr val="dk1"/>
                </a:solidFill>
                <a:effectLst/>
                <a:latin typeface="Calibri"/>
                <a:ea typeface="Calibri"/>
                <a:cs typeface="Calibri"/>
                <a:sym typeface="Calibri"/>
              </a:rPr>
              <a:t> (Верхний Египет), пострадавших от нападения мусульманских экстремистов.</a:t>
            </a:r>
          </a:p>
          <a:p>
            <a:pPr marL="0" indent="0" fontAlgn="base"/>
            <a:endParaRPr lang="ru-RU" sz="1200" b="0" i="0" u="none" strike="noStrike" cap="none" dirty="0" smtClean="0">
              <a:solidFill>
                <a:schemeClr val="dk1"/>
              </a:solidFill>
              <a:effectLst/>
              <a:latin typeface="Calibri"/>
              <a:ea typeface="Calibri"/>
              <a:cs typeface="Calibri"/>
              <a:sym typeface="Calibri"/>
            </a:endParaRPr>
          </a:p>
          <a:p>
            <a:pPr marL="0" indent="0" fontAlgn="base"/>
            <a:r>
              <a:rPr lang="ru-RU" sz="1200" b="0" i="0" u="none" strike="noStrike" cap="none" dirty="0" smtClean="0">
                <a:solidFill>
                  <a:schemeClr val="dk1"/>
                </a:solidFill>
                <a:effectLst/>
                <a:latin typeface="Calibri"/>
                <a:ea typeface="Calibri"/>
                <a:cs typeface="Calibri"/>
                <a:sym typeface="Calibri"/>
              </a:rPr>
              <a:t>23 апреля были подожжены несколько домов христиан в деревне Аль-</a:t>
            </a:r>
            <a:r>
              <a:rPr lang="ru-RU" sz="1200" b="0" i="0" u="none" strike="noStrike" cap="none" dirty="0" err="1" smtClean="0">
                <a:solidFill>
                  <a:schemeClr val="dk1"/>
                </a:solidFill>
                <a:effectLst/>
                <a:latin typeface="Calibri"/>
                <a:ea typeface="Calibri"/>
                <a:cs typeface="Calibri"/>
                <a:sym typeface="Calibri"/>
              </a:rPr>
              <a:t>Фавахер</a:t>
            </a:r>
            <a:r>
              <a:rPr lang="ru-RU" sz="1200" b="0" i="0" u="none" strike="noStrike" cap="none" dirty="0" smtClean="0">
                <a:solidFill>
                  <a:schemeClr val="dk1"/>
                </a:solidFill>
                <a:effectLst/>
                <a:latin typeface="Calibri"/>
                <a:ea typeface="Calibri"/>
                <a:cs typeface="Calibri"/>
                <a:sym typeface="Calibri"/>
              </a:rPr>
              <a:t> в пригороде </a:t>
            </a:r>
            <a:r>
              <a:rPr lang="ru-RU" sz="1200" b="0" i="0" u="none" strike="noStrike" cap="none" dirty="0" err="1" smtClean="0">
                <a:solidFill>
                  <a:schemeClr val="dk1"/>
                </a:solidFill>
                <a:effectLst/>
                <a:latin typeface="Calibri"/>
                <a:ea typeface="Calibri"/>
                <a:cs typeface="Calibri"/>
                <a:sym typeface="Calibri"/>
              </a:rPr>
              <a:t>Самалута</a:t>
            </a:r>
            <a:r>
              <a:rPr lang="ru-RU" sz="1200" b="0" i="0" u="none" strike="noStrike" cap="none" dirty="0" smtClean="0">
                <a:solidFill>
                  <a:schemeClr val="dk1"/>
                </a:solidFill>
                <a:effectLst/>
                <a:latin typeface="Calibri"/>
                <a:ea typeface="Calibri"/>
                <a:cs typeface="Calibri"/>
                <a:sym typeface="Calibri"/>
              </a:rPr>
              <a:t>, в 240 км к югу от Каира, об этом сообщили местные христиане. Нападение на эту деревню было совершено в ответ на попытку верующих построить новую церковь.</a:t>
            </a:r>
          </a:p>
          <a:p>
            <a:pPr marL="0" indent="0" fontAlgn="base"/>
            <a:endParaRPr lang="ru-RU" sz="1200" b="0" i="0" u="none" strike="noStrike" cap="none" dirty="0" smtClean="0">
              <a:solidFill>
                <a:schemeClr val="dk1"/>
              </a:solidFill>
              <a:effectLst/>
              <a:latin typeface="Calibri"/>
              <a:ea typeface="Calibri"/>
              <a:cs typeface="Calibri"/>
              <a:sym typeface="Calibri"/>
            </a:endParaRPr>
          </a:p>
          <a:p>
            <a:pPr marL="0" indent="0" fontAlgn="base"/>
            <a:r>
              <a:rPr lang="ru-RU" sz="1200" b="0" i="0" u="none" strike="noStrike" cap="none" dirty="0" smtClean="0">
                <a:solidFill>
                  <a:schemeClr val="dk1"/>
                </a:solidFill>
                <a:effectLst/>
                <a:latin typeface="Calibri"/>
                <a:ea typeface="Calibri"/>
                <a:cs typeface="Calibri"/>
                <a:sym typeface="Calibri"/>
              </a:rPr>
              <a:t>«Когда религиозным фанатикам не удалось изгнать христиан из их домов в качестве наказания, экстремисты подожгли их дома, когда те находились еще внутри», — сообщил источник.</a:t>
            </a:r>
          </a:p>
          <a:p>
            <a:pPr marL="0" indent="0" fontAlgn="base"/>
            <a:endParaRPr lang="ru-RU" sz="1200" b="0" i="0" u="none" strike="noStrike" cap="none" dirty="0" smtClean="0">
              <a:solidFill>
                <a:schemeClr val="dk1"/>
              </a:solidFill>
              <a:effectLst/>
              <a:latin typeface="Calibri"/>
              <a:ea typeface="Calibri"/>
              <a:cs typeface="Calibri"/>
              <a:sym typeface="Calibri"/>
            </a:endParaRPr>
          </a:p>
          <a:p>
            <a:pPr marL="0" indent="0" fontAlgn="base"/>
            <a:r>
              <a:rPr lang="ru-RU" sz="1200" b="0" i="0" u="none" strike="noStrike" cap="none" dirty="0" smtClean="0">
                <a:solidFill>
                  <a:schemeClr val="dk1"/>
                </a:solidFill>
                <a:effectLst/>
                <a:latin typeface="Calibri"/>
                <a:ea typeface="Calibri"/>
                <a:cs typeface="Calibri"/>
                <a:sym typeface="Calibri"/>
              </a:rPr>
              <a:t>26 апреля мусульманские экстремисты, узнав, что одна из христианских общин получила разрешение на строительство церковного здания, напали на христиан в деревне Аль-Ком Аль-Ахмар.</a:t>
            </a:r>
          </a:p>
          <a:p>
            <a:pPr marL="0" indent="0" fontAlgn="base"/>
            <a:endParaRPr lang="ru-RU" sz="1200" b="0" i="0" u="none" strike="noStrike" cap="none" dirty="0" smtClean="0">
              <a:solidFill>
                <a:schemeClr val="dk1"/>
              </a:solidFill>
              <a:effectLst/>
              <a:latin typeface="Calibri"/>
              <a:ea typeface="Calibri"/>
              <a:cs typeface="Calibri"/>
              <a:sym typeface="Calibri"/>
            </a:endParaRPr>
          </a:p>
          <a:p>
            <a:pPr marL="0" indent="0" fontAlgn="base"/>
            <a:r>
              <a:rPr lang="ru-RU" sz="1200" b="0" i="0" u="none" strike="noStrike" cap="none" dirty="0" smtClean="0">
                <a:solidFill>
                  <a:schemeClr val="dk1"/>
                </a:solidFill>
                <a:effectLst/>
                <a:latin typeface="Calibri"/>
                <a:ea typeface="Calibri"/>
                <a:cs typeface="Calibri"/>
                <a:sym typeface="Calibri"/>
              </a:rPr>
              <a:t>Подробнее: </a:t>
            </a:r>
            <a:r>
              <a:rPr lang="en-US" sz="1200" b="0" i="0" u="none" strike="noStrike" cap="none" dirty="0" smtClean="0">
                <a:solidFill>
                  <a:schemeClr val="dk1"/>
                </a:solidFill>
                <a:effectLst/>
                <a:latin typeface="Calibri"/>
                <a:ea typeface="Calibri"/>
                <a:cs typeface="Calibri"/>
                <a:sym typeface="Calibri"/>
              </a:rPr>
              <a:t>https://baeurasia.org/ekstremisty-napali-na-dve-hristianskie-derevni-v-verhnem-egipte/</a:t>
            </a:r>
            <a:endParaRPr lang="ru-RU" sz="1200" b="0" i="0" u="none" strike="noStrike" cap="none" dirty="0" smtClean="0">
              <a:solidFill>
                <a:schemeClr val="dk1"/>
              </a:solidFill>
              <a:effectLst/>
              <a:latin typeface="Calibri"/>
              <a:ea typeface="Calibri"/>
              <a:cs typeface="Calibri"/>
              <a:sym typeface="Calibri"/>
            </a:endParaRPr>
          </a:p>
          <a:p>
            <a:pPr marL="0" indent="0" fontAlgn="base"/>
            <a:endParaRPr lang="ru-RU" sz="1200" b="0" i="0" u="none" strike="noStrike" cap="none" dirty="0" smtClean="0">
              <a:solidFill>
                <a:schemeClr val="dk1"/>
              </a:solidFill>
              <a:effectLst/>
              <a:latin typeface="Calibri"/>
              <a:ea typeface="Calibri"/>
              <a:cs typeface="Calibri"/>
              <a:sym typeface="Calibri"/>
            </a:endParaRPr>
          </a:p>
          <a:p>
            <a:pPr marL="0" indent="0" fontAlgn="base"/>
            <a:r>
              <a:rPr lang="ru-RU" sz="1200" b="1" i="1" u="none" strike="noStrike" cap="none" dirty="0" smtClean="0">
                <a:solidFill>
                  <a:schemeClr val="dk1"/>
                </a:solidFill>
                <a:effectLst/>
                <a:latin typeface="Calibri"/>
                <a:ea typeface="Calibri"/>
                <a:cs typeface="Calibri"/>
                <a:sym typeface="Calibri"/>
              </a:rPr>
              <a:t>Вознесите благодарность Богу за то, что власти оказались на месте инцидента и не допустили эскалации насилия. Молитесь о защите христиан в сельских районах Египта. Молитесь, чтобы поврежденные дома были восстановлены.</a:t>
            </a:r>
            <a:endParaRPr lang="ru-RU" sz="1200" b="0" i="0" u="none" strike="noStrike" cap="none" dirty="0" smtClean="0">
              <a:solidFill>
                <a:schemeClr val="dk1"/>
              </a:solidFill>
              <a:effectLst/>
              <a:latin typeface="Calibri"/>
              <a:ea typeface="Calibri"/>
              <a:cs typeface="Calibri"/>
              <a:sym typeface="Calibri"/>
            </a:endParaRPr>
          </a:p>
          <a:p>
            <a:pPr marL="0" indent="0"/>
            <a:r>
              <a:rPr lang="ru-RU" sz="1200" b="0" i="0" u="none" strike="noStrike" cap="none" dirty="0" smtClean="0">
                <a:solidFill>
                  <a:schemeClr val="dk1"/>
                </a:solidFill>
                <a:effectLst/>
                <a:latin typeface="Calibri"/>
                <a:ea typeface="Calibri"/>
                <a:cs typeface="Calibri"/>
                <a:sym typeface="Calibri"/>
              </a:rPr>
              <a:t/>
            </a:r>
            <a:br>
              <a:rPr lang="ru-RU" sz="1200" b="0" i="0" u="none" strike="noStrike" cap="none" dirty="0" smtClean="0">
                <a:solidFill>
                  <a:schemeClr val="dk1"/>
                </a:solidFill>
                <a:effectLst/>
                <a:latin typeface="Calibri"/>
                <a:ea typeface="Calibri"/>
                <a:cs typeface="Calibri"/>
                <a:sym typeface="Calibri"/>
              </a:rPr>
            </a:br>
            <a:endParaRPr lang="ru-RU" sz="1200" b="0" i="0" u="none" strike="noStrike" cap="none" dirty="0">
              <a:solidFill>
                <a:schemeClr val="dk1"/>
              </a:solidFill>
              <a:effectLst/>
              <a:latin typeface="Calibri"/>
              <a:ea typeface="Calibri"/>
              <a:cs typeface="Calibri"/>
              <a:sym typeface="Calibri"/>
            </a:endParaRPr>
          </a:p>
        </p:txBody>
      </p:sp>
      <p:sp>
        <p:nvSpPr>
          <p:cNvPr id="4" name="Номер слайда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6581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fontAlgn="base"/>
            <a:r>
              <a:rPr lang="ru-RU" sz="1200" b="0" i="0" u="none" strike="noStrike" cap="none" dirty="0" smtClean="0">
                <a:solidFill>
                  <a:schemeClr val="dk1"/>
                </a:solidFill>
                <a:effectLst/>
                <a:latin typeface="Calibri"/>
                <a:ea typeface="Calibri"/>
                <a:cs typeface="Calibri"/>
                <a:sym typeface="Calibri"/>
              </a:rPr>
              <a:t>При поддержке Фонда Варнава тысячи студентов проходят обучение в учебном центре в Нигерии. Они обучаются созданию цифрового контента. Образование и новые навыки откроют возможности многих христиан, ставших переселенцами в результате нападений исламистов на христианские деревни. Все они раньше не имели доступа к образованию.</a:t>
            </a:r>
          </a:p>
          <a:p>
            <a:pPr marL="0" indent="0" fontAlgn="base"/>
            <a:endParaRPr lang="ru-RU" sz="1200" b="0" i="0" u="none" strike="noStrike" cap="none" dirty="0" smtClean="0">
              <a:solidFill>
                <a:schemeClr val="dk1"/>
              </a:solidFill>
              <a:effectLst/>
              <a:latin typeface="Calibri"/>
              <a:ea typeface="Calibri"/>
              <a:cs typeface="Calibri"/>
              <a:sym typeface="Calibri"/>
            </a:endParaRPr>
          </a:p>
          <a:p>
            <a:pPr marL="0" indent="0" fontAlgn="base"/>
            <a:r>
              <a:rPr lang="ru-RU" sz="1200" b="0" i="0" u="none" strike="noStrike" cap="none" dirty="0" smtClean="0">
                <a:solidFill>
                  <a:schemeClr val="dk1"/>
                </a:solidFill>
                <a:effectLst/>
                <a:latin typeface="Calibri"/>
                <a:ea typeface="Calibri"/>
                <a:cs typeface="Calibri"/>
                <a:sym typeface="Calibri"/>
              </a:rPr>
              <a:t>Это обучение не только поможет им найти работу или создать свое небольшое дело, чтобы зарабатывать на жизнь, но и станет отдушиной и хорошей возможностью для самовыражения после всех гонений, которым они подвергались.</a:t>
            </a:r>
          </a:p>
          <a:p>
            <a:pPr marL="0" indent="0" fontAlgn="base"/>
            <a:endParaRPr lang="ru-RU" sz="1200" b="0" i="0" u="none" strike="noStrike" cap="none" dirty="0" smtClean="0">
              <a:solidFill>
                <a:schemeClr val="dk1"/>
              </a:solidFill>
              <a:effectLst/>
              <a:latin typeface="Calibri"/>
              <a:ea typeface="Calibri"/>
              <a:cs typeface="Calibri"/>
              <a:sym typeface="Calibri"/>
            </a:endParaRPr>
          </a:p>
          <a:p>
            <a:pPr marL="0" indent="0" fontAlgn="base"/>
            <a:r>
              <a:rPr lang="ru-RU" sz="1200" b="0" i="0" u="none" strike="noStrike" cap="none" dirty="0" smtClean="0">
                <a:solidFill>
                  <a:schemeClr val="dk1"/>
                </a:solidFill>
                <a:effectLst/>
                <a:latin typeface="Calibri"/>
                <a:ea typeface="Calibri"/>
                <a:cs typeface="Calibri"/>
                <a:sym typeface="Calibri"/>
              </a:rPr>
              <a:t>Образование — лишь одно из 12 основных направлений работы Фонда Варнава в Африке. В сотрудничестве с африканскими христианскими общинами мы стараемся помочь им стать более устойчивыми, самодостаточными и независимыми. Мы назвали эту программу «Возможность для Африки».</a:t>
            </a:r>
          </a:p>
          <a:p>
            <a:pPr marL="0" indent="0" fontAlgn="base"/>
            <a:endParaRPr lang="ru-RU" sz="1200" b="0" i="0" u="none" strike="noStrike" cap="none" dirty="0" smtClean="0">
              <a:solidFill>
                <a:schemeClr val="dk1"/>
              </a:solidFill>
              <a:effectLst/>
              <a:latin typeface="Calibri"/>
              <a:ea typeface="Calibri"/>
              <a:cs typeface="Calibri"/>
              <a:sym typeface="Calibri"/>
            </a:endParaRPr>
          </a:p>
          <a:p>
            <a:pPr marL="0" indent="0" fontAlgn="base"/>
            <a:r>
              <a:rPr lang="ru-RU" sz="1200" b="0" i="1" u="none" strike="noStrike" cap="none" dirty="0" smtClean="0">
                <a:solidFill>
                  <a:schemeClr val="dk1"/>
                </a:solidFill>
                <a:effectLst/>
                <a:latin typeface="Calibri"/>
                <a:ea typeface="Calibri"/>
                <a:cs typeface="Calibri"/>
                <a:sym typeface="Calibri"/>
              </a:rPr>
              <a:t>Подробнее: </a:t>
            </a:r>
            <a:r>
              <a:rPr lang="en-US" sz="1200" b="0" i="1" u="none" strike="noStrike" cap="none" dirty="0" smtClean="0">
                <a:solidFill>
                  <a:schemeClr val="dk1"/>
                </a:solidFill>
                <a:effectLst/>
                <a:latin typeface="Calibri"/>
                <a:ea typeface="Calibri"/>
                <a:cs typeface="Calibri"/>
                <a:sym typeface="Calibri"/>
              </a:rPr>
              <a:t>https://baeurasia.org/vozmozhnost-dlya-afriki-pomogite-nam-ukrepit-i-podderzhat-stradayushhie-hristianskie-obshhiny/</a:t>
            </a:r>
            <a:endParaRPr lang="ru-RU" sz="1200" b="0" i="1" u="none" strike="noStrike" cap="none" dirty="0" smtClean="0">
              <a:solidFill>
                <a:schemeClr val="dk1"/>
              </a:solidFill>
              <a:effectLst/>
              <a:latin typeface="Calibri"/>
              <a:ea typeface="Calibri"/>
              <a:cs typeface="Calibri"/>
              <a:sym typeface="Calibri"/>
            </a:endParaRPr>
          </a:p>
          <a:p>
            <a:pPr marL="0" indent="0" fontAlgn="base"/>
            <a:endParaRPr lang="ru-RU" sz="1200" b="0" i="0" u="none" strike="noStrike" cap="none" dirty="0" smtClean="0">
              <a:solidFill>
                <a:schemeClr val="dk1"/>
              </a:solidFill>
              <a:effectLst/>
              <a:latin typeface="Calibri"/>
              <a:ea typeface="Calibri"/>
              <a:cs typeface="Calibri"/>
              <a:sym typeface="Calibri"/>
            </a:endParaRPr>
          </a:p>
          <a:p>
            <a:pPr marL="0" indent="0" fontAlgn="base"/>
            <a:r>
              <a:rPr lang="ru-RU" sz="1200" b="1" i="1" u="none" strike="noStrike" cap="none" dirty="0" smtClean="0">
                <a:solidFill>
                  <a:schemeClr val="dk1"/>
                </a:solidFill>
                <a:effectLst/>
                <a:latin typeface="Calibri"/>
                <a:ea typeface="Calibri"/>
                <a:cs typeface="Calibri"/>
                <a:sym typeface="Calibri"/>
              </a:rPr>
              <a:t>Поддерживайте эту программу Фонда Варнава своими финансами и молитвами!</a:t>
            </a:r>
            <a:endParaRPr lang="ru-RU" sz="1200" b="1" i="1" u="none" strike="noStrike" cap="none" dirty="0">
              <a:solidFill>
                <a:schemeClr val="dk1"/>
              </a:solidFill>
              <a:effectLst/>
              <a:latin typeface="Calibri"/>
              <a:ea typeface="Calibri"/>
              <a:cs typeface="Calibri"/>
              <a:sym typeface="Calibri"/>
            </a:endParaRPr>
          </a:p>
        </p:txBody>
      </p:sp>
      <p:sp>
        <p:nvSpPr>
          <p:cNvPr id="4" name="Номер слайда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6581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fontAlgn="base"/>
            <a:r>
              <a:rPr lang="ru-RU" sz="1200" b="0" i="0" u="none" strike="noStrike" cap="none" dirty="0" smtClean="0">
                <a:solidFill>
                  <a:schemeClr val="dk1"/>
                </a:solidFill>
                <a:effectLst/>
                <a:latin typeface="Calibri"/>
                <a:ea typeface="Calibri"/>
                <a:cs typeface="Calibri"/>
                <a:sym typeface="Calibri"/>
              </a:rPr>
              <a:t>20 фермеров получили поросят, которых они будут выращивать в более безопасных христианских деревнях. Считается, что свиней исламисты не захотят трогать.</a:t>
            </a:r>
          </a:p>
          <a:p>
            <a:pPr marL="0" indent="0" fontAlgn="base"/>
            <a:endParaRPr lang="ru-RU" sz="1200" b="0" i="0" u="none" strike="noStrike" cap="none" dirty="0" smtClean="0">
              <a:solidFill>
                <a:schemeClr val="dk1"/>
              </a:solidFill>
              <a:effectLst/>
              <a:latin typeface="Calibri"/>
              <a:ea typeface="Calibri"/>
              <a:cs typeface="Calibri"/>
              <a:sym typeface="Calibri"/>
            </a:endParaRPr>
          </a:p>
          <a:p>
            <a:pPr indent="0" fontAlgn="base"/>
            <a:r>
              <a:rPr lang="ru-RU" sz="1200" b="0" i="0" u="none" strike="noStrike" cap="none" dirty="0" smtClean="0">
                <a:solidFill>
                  <a:schemeClr val="dk1"/>
                </a:solidFill>
                <a:effectLst/>
                <a:latin typeface="Calibri"/>
                <a:ea typeface="Calibri"/>
                <a:cs typeface="Calibri"/>
                <a:sym typeface="Calibri"/>
              </a:rPr>
              <a:t>“Вы не просто дали нам еду и средства к существованию, — Фонд Варнава покрыл наш позор и восстановил наше достоинство”, — говорит один из 20 христианских фермеров в Нигерии, потерявших все: их дома и склады с продовольствием были сожжены во время нападения исламистов на христианские деревни.</a:t>
            </a:r>
          </a:p>
          <a:p>
            <a:pPr indent="0"/>
            <a:r>
              <a:rPr lang="ru-RU" dirty="0" smtClean="0"/>
              <a:t/>
            </a:r>
            <a:br>
              <a:rPr lang="ru-RU" dirty="0" smtClean="0"/>
            </a:br>
            <a:r>
              <a:rPr lang="ru-RU" sz="1200" b="0" i="0" u="none" strike="noStrike" cap="none" dirty="0" smtClean="0">
                <a:solidFill>
                  <a:schemeClr val="dk1"/>
                </a:solidFill>
                <a:effectLst/>
                <a:latin typeface="Calibri"/>
                <a:ea typeface="Calibri"/>
                <a:cs typeface="Calibri"/>
                <a:sym typeface="Calibri"/>
              </a:rPr>
              <a:t>С Божьей помощью, планируется создать «мясной рынок» с христианскими мясными лавками. Поместные церкви будут сотрудничать в этом проекте. Это поможет фермерским семьям продавать свою свинину. По мере роста ферм на них будет работать больше людей, что обеспечит местных христиан рабочими местами. Таким образом, улучшится экономическое положение всей христианской общины.</a:t>
            </a:r>
          </a:p>
          <a:p>
            <a:pPr indent="0"/>
            <a:r>
              <a:rPr lang="ru-RU" i="1" dirty="0" smtClean="0"/>
              <a:t/>
            </a:r>
            <a:br>
              <a:rPr lang="ru-RU" i="1" dirty="0" smtClean="0"/>
            </a:br>
            <a:r>
              <a:rPr lang="ru-RU" sz="1200" b="0" i="1" u="none" strike="noStrike" cap="none" dirty="0" smtClean="0">
                <a:solidFill>
                  <a:schemeClr val="dk1"/>
                </a:solidFill>
                <a:effectLst/>
                <a:latin typeface="Calibri"/>
                <a:ea typeface="Calibri"/>
                <a:cs typeface="Calibri"/>
                <a:sym typeface="Calibri"/>
              </a:rPr>
              <a:t>Подробнее: </a:t>
            </a:r>
            <a:r>
              <a:rPr lang="en-US" sz="1200" b="0" i="1" u="none" strike="noStrike" cap="none" dirty="0" smtClean="0">
                <a:solidFill>
                  <a:schemeClr val="dk1"/>
                </a:solidFill>
                <a:effectLst/>
                <a:latin typeface="Calibri"/>
                <a:ea typeface="Calibri"/>
                <a:cs typeface="Calibri"/>
                <a:sym typeface="Calibri"/>
              </a:rPr>
              <a:t>https://baeurasia.org/vozmozhnost-dlya-afriki-pomogite-nam-ukrepit-i-podderzhat-stradayushhie-hristianskie-obshhiny/</a:t>
            </a:r>
            <a:endParaRPr lang="ru-RU" sz="1200" b="0" i="1" u="none" strike="noStrike" cap="none" dirty="0" smtClean="0">
              <a:solidFill>
                <a:schemeClr val="dk1"/>
              </a:solidFill>
              <a:effectLst/>
              <a:latin typeface="Calibri"/>
              <a:ea typeface="Calibri"/>
              <a:cs typeface="Calibri"/>
              <a:sym typeface="Calibri"/>
            </a:endParaRPr>
          </a:p>
          <a:p>
            <a:pPr marL="0" indent="0" fontAlgn="base"/>
            <a:endParaRPr lang="ru-RU" sz="1200" b="0" i="0" u="none" strike="noStrike" cap="none" dirty="0" smtClean="0">
              <a:solidFill>
                <a:schemeClr val="dk1"/>
              </a:solidFill>
              <a:effectLst/>
              <a:latin typeface="Calibri"/>
              <a:ea typeface="Calibri"/>
              <a:cs typeface="Calibri"/>
              <a:sym typeface="Calibri"/>
            </a:endParaRPr>
          </a:p>
          <a:p>
            <a:pPr indent="0" fontAlgn="base"/>
            <a:r>
              <a:rPr lang="ru-RU" sz="1200" b="0" i="1" u="none" strike="noStrike" cap="none" dirty="0" smtClean="0">
                <a:solidFill>
                  <a:schemeClr val="dk1"/>
                </a:solidFill>
                <a:effectLst/>
                <a:latin typeface="Calibri"/>
                <a:ea typeface="Calibri"/>
                <a:cs typeface="Calibri"/>
                <a:sym typeface="Calibri"/>
              </a:rPr>
              <a:t>Помогите нам предоставить больше поросят христианам в Нигерии, которые потеряли все в результате нападений исламистов</a:t>
            </a:r>
            <a:endParaRPr lang="ru-RU" sz="1200" b="0" i="0" u="none" strike="noStrike" cap="none" dirty="0" smtClean="0">
              <a:solidFill>
                <a:schemeClr val="dk1"/>
              </a:solidFill>
              <a:effectLst/>
              <a:latin typeface="Calibri"/>
              <a:ea typeface="Calibri"/>
              <a:cs typeface="Calibri"/>
              <a:sym typeface="Calibri"/>
            </a:endParaRPr>
          </a:p>
          <a:p>
            <a:pPr indent="0"/>
            <a:r>
              <a:rPr lang="ru-RU" dirty="0" smtClean="0"/>
              <a:t/>
            </a:r>
            <a:br>
              <a:rPr lang="ru-RU" dirty="0" smtClean="0"/>
            </a:br>
            <a:r>
              <a:rPr lang="ru-RU" sz="1200" b="1" i="1" u="none" strike="noStrike" cap="none" dirty="0" smtClean="0">
                <a:solidFill>
                  <a:schemeClr val="dk1"/>
                </a:solidFill>
                <a:effectLst/>
                <a:latin typeface="Calibri"/>
                <a:ea typeface="Calibri"/>
                <a:cs typeface="Calibri"/>
                <a:sym typeface="Calibri"/>
              </a:rPr>
              <a:t>Поддерживайте эту программу Фонда Варнава своими финансами и молитвами!</a:t>
            </a:r>
            <a:endParaRPr lang="ru-RU" sz="1200" b="1" i="1" u="none" strike="noStrike" cap="none" dirty="0">
              <a:solidFill>
                <a:schemeClr val="dk1"/>
              </a:solidFill>
              <a:effectLst/>
              <a:latin typeface="Calibri"/>
              <a:ea typeface="Calibri"/>
              <a:cs typeface="Calibri"/>
              <a:sym typeface="Calibri"/>
            </a:endParaRPr>
          </a:p>
        </p:txBody>
      </p:sp>
      <p:sp>
        <p:nvSpPr>
          <p:cNvPr id="4" name="Номер слайда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6581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0" fontAlgn="base"/>
            <a:r>
              <a:rPr lang="ru-RU" sz="1200" b="1" i="0" u="none" strike="noStrike" cap="none" dirty="0" smtClean="0">
                <a:solidFill>
                  <a:schemeClr val="dk1"/>
                </a:solidFill>
                <a:effectLst/>
                <a:latin typeface="Calibri"/>
                <a:ea typeface="Calibri"/>
                <a:cs typeface="Calibri"/>
                <a:sym typeface="Calibri"/>
              </a:rPr>
              <a:t>Увеличение доступа к медицинским услугам</a:t>
            </a:r>
          </a:p>
          <a:p>
            <a:pPr indent="0"/>
            <a:r>
              <a:rPr lang="ru-RU" dirty="0" smtClean="0"/>
              <a:t/>
            </a:r>
            <a:br>
              <a:rPr lang="ru-RU" dirty="0" smtClean="0"/>
            </a:br>
            <a:r>
              <a:rPr lang="ru-RU" sz="1200" b="0" i="0" u="none" strike="noStrike" cap="none" dirty="0" smtClean="0">
                <a:solidFill>
                  <a:schemeClr val="dk1"/>
                </a:solidFill>
                <a:effectLst/>
                <a:latin typeface="Calibri"/>
                <a:ea typeface="Calibri"/>
                <a:cs typeface="Calibri"/>
                <a:sym typeface="Calibri"/>
              </a:rPr>
              <a:t>В христианских общинах Среднего пояса Нигерии, где доступ к медицинскому обслуживанию ограничен, Фонд Варнава предоставляет рюкзаки с медицинскими принадлежностями, лекарствами и набором для легких операций. Их получают волонтеры, прошедшие базовую медицинскую подготовку. Такие волонтеры становятся «первыми помощниками» в решении общих медицинских проблем своих общин, а также христиан, пострадавших от нападений.</a:t>
            </a:r>
          </a:p>
          <a:p>
            <a:pPr marL="0" indent="0" fontAlgn="base"/>
            <a:endParaRPr lang="ru-RU" sz="1200" b="0" i="0" u="none" strike="noStrike" cap="none" dirty="0" smtClean="0">
              <a:solidFill>
                <a:schemeClr val="dk1"/>
              </a:solidFill>
              <a:effectLst/>
              <a:latin typeface="Calibri"/>
              <a:ea typeface="Calibri"/>
              <a:cs typeface="Calibri"/>
              <a:sym typeface="Calibri"/>
            </a:endParaRPr>
          </a:p>
          <a:p>
            <a:pPr indent="0" fontAlgn="base"/>
            <a:r>
              <a:rPr lang="ru-RU" sz="1200" b="0" i="0" u="none" strike="noStrike" cap="none" dirty="0" smtClean="0">
                <a:solidFill>
                  <a:schemeClr val="dk1"/>
                </a:solidFill>
                <a:effectLst/>
                <a:latin typeface="Calibri"/>
                <a:ea typeface="Calibri"/>
                <a:cs typeface="Calibri"/>
                <a:sym typeface="Calibri"/>
              </a:rPr>
              <a:t>“Это избавляет их от горечи и ненависти и взамен наполняет надеждой и красотой», — говорит одна из волонтеров из первой группы, где все участницы — жены пасторов.</a:t>
            </a:r>
          </a:p>
          <a:p>
            <a:pPr indent="0"/>
            <a:r>
              <a:rPr lang="ru-RU" dirty="0" smtClean="0"/>
              <a:t/>
            </a:r>
            <a:br>
              <a:rPr lang="ru-RU" dirty="0" smtClean="0"/>
            </a:br>
            <a:r>
              <a:rPr lang="ru-RU" sz="1200" b="0" i="1" u="none" strike="noStrike" cap="none" dirty="0" smtClean="0">
                <a:solidFill>
                  <a:schemeClr val="dk1"/>
                </a:solidFill>
                <a:effectLst/>
                <a:latin typeface="Calibri"/>
                <a:ea typeface="Calibri"/>
                <a:cs typeface="Calibri"/>
                <a:sym typeface="Calibri"/>
              </a:rPr>
              <a:t>Подробнее: </a:t>
            </a:r>
            <a:r>
              <a:rPr lang="en-US" sz="1200" b="0" i="1" u="none" strike="noStrike" cap="none" dirty="0" smtClean="0">
                <a:solidFill>
                  <a:schemeClr val="dk1"/>
                </a:solidFill>
                <a:effectLst/>
                <a:latin typeface="Calibri"/>
                <a:ea typeface="Calibri"/>
                <a:cs typeface="Calibri"/>
                <a:sym typeface="Calibri"/>
              </a:rPr>
              <a:t>https://baeurasia.org/vozmozhnost-dlya-afriki-pomogite-nam-ukrepit-i-podderzhat-stradayushhie-hristianskie-obshhiny/</a:t>
            </a:r>
            <a:endParaRPr lang="ru-RU" sz="1200" b="0" i="1" u="none" strike="noStrike" cap="none" dirty="0" smtClean="0">
              <a:solidFill>
                <a:schemeClr val="dk1"/>
              </a:solidFill>
              <a:effectLst/>
              <a:latin typeface="Calibri"/>
              <a:ea typeface="Calibri"/>
              <a:cs typeface="Calibri"/>
              <a:sym typeface="Calibri"/>
            </a:endParaRPr>
          </a:p>
          <a:p>
            <a:pPr marL="0" indent="0" fontAlgn="base"/>
            <a:endParaRPr lang="ru-RU" sz="1200" b="0" i="0" u="none" strike="noStrike" cap="none" dirty="0" smtClean="0">
              <a:solidFill>
                <a:schemeClr val="dk1"/>
              </a:solidFill>
              <a:effectLst/>
              <a:latin typeface="Calibri"/>
              <a:ea typeface="Calibri"/>
              <a:cs typeface="Calibri"/>
              <a:sym typeface="Calibri"/>
            </a:endParaRPr>
          </a:p>
          <a:p>
            <a:pPr indent="0" fontAlgn="base"/>
            <a:r>
              <a:rPr lang="ru-RU" sz="1200" b="0" i="1" u="none" strike="noStrike" cap="none" dirty="0" smtClean="0">
                <a:solidFill>
                  <a:schemeClr val="dk1"/>
                </a:solidFill>
                <a:effectLst/>
                <a:latin typeface="Calibri"/>
                <a:ea typeface="Calibri"/>
                <a:cs typeface="Calibri"/>
                <a:sym typeface="Calibri"/>
              </a:rPr>
              <a:t>Пожалуйста, помогите нам обучить и снарядить так же других христиан</a:t>
            </a:r>
            <a:r>
              <a:rPr lang="ru-RU" dirty="0" smtClean="0"/>
              <a:t/>
            </a:r>
            <a:br>
              <a:rPr lang="ru-RU" dirty="0" smtClean="0"/>
            </a:br>
            <a:r>
              <a:rPr lang="ru-RU" sz="1200" b="1" i="1" u="none" strike="noStrike" cap="none" dirty="0" smtClean="0">
                <a:solidFill>
                  <a:schemeClr val="dk1"/>
                </a:solidFill>
                <a:effectLst/>
                <a:latin typeface="Calibri"/>
                <a:ea typeface="Calibri"/>
                <a:cs typeface="Calibri"/>
                <a:sym typeface="Calibri"/>
              </a:rPr>
              <a:t>Поддерживайте эту программу Фонда Варнава своими финансами и молитвами!</a:t>
            </a:r>
            <a:endParaRPr lang="ru-RU" sz="1200" b="1" i="1" u="none" strike="noStrike" cap="none" dirty="0">
              <a:solidFill>
                <a:schemeClr val="dk1"/>
              </a:solidFill>
              <a:effectLst/>
              <a:latin typeface="Calibri"/>
              <a:ea typeface="Calibri"/>
              <a:cs typeface="Calibri"/>
              <a:sym typeface="Calibri"/>
            </a:endParaRPr>
          </a:p>
        </p:txBody>
      </p:sp>
      <p:sp>
        <p:nvSpPr>
          <p:cNvPr id="4" name="Номер слайда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6581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u-RU" sz="1200" b="0" i="0" u="none" strike="noStrike" cap="none" dirty="0" smtClean="0">
                <a:solidFill>
                  <a:schemeClr val="dk1"/>
                </a:solidFill>
                <a:effectLst/>
                <a:latin typeface="Calibri"/>
                <a:ea typeface="Calibri"/>
                <a:cs typeface="Calibri"/>
                <a:sym typeface="Calibri"/>
              </a:rPr>
              <a:t>Присоединяйтесь к </a:t>
            </a:r>
            <a:r>
              <a:rPr lang="ru-RU" sz="1200" b="0" i="0" u="none" strike="noStrike" cap="none" dirty="0" err="1" smtClean="0">
                <a:solidFill>
                  <a:schemeClr val="dk1"/>
                </a:solidFill>
                <a:effectLst/>
                <a:latin typeface="Calibri"/>
                <a:ea typeface="Calibri"/>
                <a:cs typeface="Calibri"/>
                <a:sym typeface="Calibri"/>
              </a:rPr>
              <a:t>телеграм</a:t>
            </a:r>
            <a:r>
              <a:rPr lang="ru-RU" sz="1200" b="0" i="0" u="none" strike="noStrike" cap="none" dirty="0" smtClean="0">
                <a:solidFill>
                  <a:schemeClr val="dk1"/>
                </a:solidFill>
                <a:effectLst/>
                <a:latin typeface="Calibri"/>
                <a:ea typeface="Calibri"/>
                <a:cs typeface="Calibri"/>
                <a:sym typeface="Calibri"/>
              </a:rPr>
              <a:t>-каналу Фонда Варнава, чтобы быть в курсе наших проектов, новостей и молитвенных нужд.</a:t>
            </a:r>
            <a:r>
              <a:rPr lang="ru-RU" dirty="0" smtClean="0"/>
              <a:t/>
            </a:r>
            <a:br>
              <a:rPr lang="ru-RU" dirty="0" smtClean="0"/>
            </a:br>
            <a:endParaRPr dirty="0"/>
          </a:p>
        </p:txBody>
      </p:sp>
      <p:sp>
        <p:nvSpPr>
          <p:cNvPr id="373" name="Google Shape;37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1954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b="0" i="0" u="none" strike="noStrike" cap="none" dirty="0" smtClean="0">
                <a:solidFill>
                  <a:schemeClr val="dk1"/>
                </a:solidFill>
                <a:effectLst/>
                <a:latin typeface="Calibri"/>
                <a:ea typeface="Calibri"/>
                <a:cs typeface="Calibri"/>
                <a:sym typeface="Calibri"/>
              </a:rPr>
              <a:t>Миссия Фонда Варнава — поддержка христиан, испытывающих гонения за веру. Вот уже 30 лет мы укрепляем и ободряем преследуемых христиан, предоставляя им материальную помощь и духовную поддержку.</a:t>
            </a:r>
            <a:r>
              <a:rPr lang="ru-RU" dirty="0" smtClean="0"/>
              <a:t/>
            </a:r>
            <a:br>
              <a:rPr lang="ru-RU" dirty="0" smtClean="0"/>
            </a:br>
            <a:endParaRPr lang="ru-RU" dirty="0" smtClean="0"/>
          </a:p>
          <a:p>
            <a:pPr marL="0" lvl="0" indent="0" algn="l" rtl="0">
              <a:spcBef>
                <a:spcPts val="0"/>
              </a:spcBef>
              <a:spcAft>
                <a:spcPts val="0"/>
              </a:spcAft>
              <a:buNone/>
            </a:pPr>
            <a:r>
              <a:rPr lang="ru-RU" sz="1200" b="0" i="0" u="none" strike="noStrike" cap="none" dirty="0" smtClean="0">
                <a:solidFill>
                  <a:schemeClr val="dk1"/>
                </a:solidFill>
                <a:effectLst/>
                <a:latin typeface="Calibri"/>
                <a:ea typeface="Calibri"/>
                <a:cs typeface="Calibri"/>
                <a:sym typeface="Calibri"/>
              </a:rPr>
              <a:t>Следите за публикациями Фонда Варнава и поддерживайте христиан в гонениях!</a:t>
            </a:r>
            <a:endParaRPr dirty="0"/>
          </a:p>
        </p:txBody>
      </p:sp>
      <p:sp>
        <p:nvSpPr>
          <p:cNvPr id="90" name="Google Shape;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220846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9167252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1450180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11863521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8800935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15717600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88215458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38458062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76664651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9283839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3569392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74675437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4913983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88124339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48058322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24611693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74812039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44868786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endParaRPr lang="ru-R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902340941"/>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p:nvPr/>
        </p:nvSpPr>
        <p:spPr>
          <a:xfrm>
            <a:off x="0" y="-66876"/>
            <a:ext cx="12229462" cy="6924876"/>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bg1"/>
              </a:solidFill>
              <a:latin typeface="Poppins"/>
              <a:ea typeface="Poppins"/>
              <a:cs typeface="Poppins"/>
              <a:sym typeface="Poppins"/>
            </a:endParaRPr>
          </a:p>
        </p:txBody>
      </p:sp>
      <p:sp>
        <p:nvSpPr>
          <p:cNvPr id="93" name="Google Shape;93;p1"/>
          <p:cNvSpPr/>
          <p:nvPr/>
        </p:nvSpPr>
        <p:spPr>
          <a:xfrm>
            <a:off x="0" y="5301208"/>
            <a:ext cx="12229462" cy="1556792"/>
          </a:xfrm>
          <a:prstGeom prst="rect">
            <a:avLst/>
          </a:prstGeom>
          <a:solidFill>
            <a:srgbClr val="0F145B"/>
          </a:solidFill>
          <a:ln>
            <a:solidFill>
              <a:srgbClr val="00206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oppins"/>
              <a:ea typeface="Poppins"/>
              <a:cs typeface="Poppins"/>
              <a:sym typeface="Poppins"/>
            </a:endParaRPr>
          </a:p>
        </p:txBody>
      </p:sp>
      <p:sp>
        <p:nvSpPr>
          <p:cNvPr id="8" name="Subtitle 2"/>
          <p:cNvSpPr txBox="1">
            <a:spLocks/>
          </p:cNvSpPr>
          <p:nvPr/>
        </p:nvSpPr>
        <p:spPr>
          <a:xfrm>
            <a:off x="-80010" y="5590002"/>
            <a:ext cx="12192000" cy="52694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accent4"/>
              </a:buClr>
              <a:buSzPts val="2400"/>
              <a:buFont typeface="Arial"/>
              <a:buNone/>
              <a:defRPr sz="2400" b="0" i="0" u="none" strike="noStrike" cap="none">
                <a:solidFill>
                  <a:schemeClr val="dk1"/>
                </a:solidFill>
                <a:latin typeface="Poppins"/>
                <a:ea typeface="Poppins"/>
                <a:cs typeface="Poppins"/>
                <a:sym typeface="Poppins"/>
              </a:defRPr>
            </a:lvl1pPr>
            <a:lvl2pPr marL="914400" marR="0" lvl="1" indent="-381000" algn="ctr" rtl="0">
              <a:lnSpc>
                <a:spcPct val="90000"/>
              </a:lnSpc>
              <a:spcBef>
                <a:spcPts val="500"/>
              </a:spcBef>
              <a:spcAft>
                <a:spcPts val="0"/>
              </a:spcAft>
              <a:buClr>
                <a:schemeClr val="accent4"/>
              </a:buClr>
              <a:buSzPts val="2000"/>
              <a:buFont typeface="Arial"/>
              <a:buNone/>
              <a:defRPr sz="2000" b="0" i="0" u="none" strike="noStrike" cap="none">
                <a:solidFill>
                  <a:schemeClr val="dk1"/>
                </a:solidFill>
                <a:latin typeface="Poppins"/>
                <a:ea typeface="Poppins"/>
                <a:cs typeface="Poppins"/>
                <a:sym typeface="Poppins"/>
              </a:defRPr>
            </a:lvl2pPr>
            <a:lvl3pPr marL="1371600" marR="0" lvl="2" indent="-355600" algn="ctr" rtl="0">
              <a:lnSpc>
                <a:spcPct val="90000"/>
              </a:lnSpc>
              <a:spcBef>
                <a:spcPts val="500"/>
              </a:spcBef>
              <a:spcAft>
                <a:spcPts val="0"/>
              </a:spcAft>
              <a:buClr>
                <a:schemeClr val="accent4"/>
              </a:buClr>
              <a:buSzPts val="1800"/>
              <a:buFont typeface="Arial"/>
              <a:buNone/>
              <a:defRPr sz="1800" b="0" i="0" u="none" strike="noStrike" cap="none">
                <a:solidFill>
                  <a:schemeClr val="dk1"/>
                </a:solidFill>
                <a:latin typeface="Poppins"/>
                <a:ea typeface="Poppins"/>
                <a:cs typeface="Poppins"/>
                <a:sym typeface="Poppins"/>
              </a:defRPr>
            </a:lvl3pPr>
            <a:lvl4pPr marL="1828800" marR="0" lvl="3" indent="-342900" algn="ctr" rtl="0">
              <a:lnSpc>
                <a:spcPct val="90000"/>
              </a:lnSpc>
              <a:spcBef>
                <a:spcPts val="500"/>
              </a:spcBef>
              <a:spcAft>
                <a:spcPts val="0"/>
              </a:spcAft>
              <a:buClr>
                <a:schemeClr val="accent4"/>
              </a:buClr>
              <a:buSzPts val="1600"/>
              <a:buFont typeface="Arial"/>
              <a:buNone/>
              <a:defRPr sz="1600" b="0" i="0" u="none" strike="noStrike" cap="none">
                <a:solidFill>
                  <a:schemeClr val="dk1"/>
                </a:solidFill>
                <a:latin typeface="Poppins"/>
                <a:ea typeface="Poppins"/>
                <a:cs typeface="Poppins"/>
                <a:sym typeface="Poppins"/>
              </a:defRPr>
            </a:lvl4pPr>
            <a:lvl5pPr marL="2286000" marR="0" lvl="4" indent="-342900" algn="ctr" rtl="0">
              <a:lnSpc>
                <a:spcPct val="90000"/>
              </a:lnSpc>
              <a:spcBef>
                <a:spcPts val="500"/>
              </a:spcBef>
              <a:spcAft>
                <a:spcPts val="0"/>
              </a:spcAft>
              <a:buClr>
                <a:schemeClr val="accent4"/>
              </a:buClr>
              <a:buSzPts val="1600"/>
              <a:buFont typeface="Arial"/>
              <a:buNone/>
              <a:defRPr sz="1600" b="0" i="0" u="none" strike="noStrike" cap="none">
                <a:solidFill>
                  <a:schemeClr val="dk1"/>
                </a:solidFill>
                <a:latin typeface="Poppins"/>
                <a:ea typeface="Poppins"/>
                <a:cs typeface="Poppins"/>
                <a:sym typeface="Poppins"/>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Poppins"/>
                <a:ea typeface="Poppins"/>
                <a:cs typeface="Poppins"/>
                <a:sym typeface="Poppi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Poppins"/>
                <a:ea typeface="Poppins"/>
                <a:cs typeface="Poppins"/>
                <a:sym typeface="Poppi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Poppins"/>
                <a:ea typeface="Poppins"/>
                <a:cs typeface="Poppins"/>
                <a:sym typeface="Poppi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Poppins"/>
                <a:ea typeface="Poppins"/>
                <a:cs typeface="Poppins"/>
                <a:sym typeface="Poppins"/>
              </a:defRPr>
            </a:lvl9pPr>
          </a:lstStyle>
          <a:p>
            <a:endParaRPr lang="en-GB" sz="3200" b="1" dirty="0">
              <a:solidFill>
                <a:schemeClr val="bg1"/>
              </a:solidFill>
              <a:latin typeface="Arial" panose="020B0604020202020204" pitchFamily="34" charset="0"/>
              <a:cs typeface="Arial" panose="020B0604020202020204" pitchFamily="34" charset="0"/>
            </a:endParaRPr>
          </a:p>
        </p:txBody>
      </p:sp>
      <p:sp>
        <p:nvSpPr>
          <p:cNvPr id="9" name="Прямоугольник 8"/>
          <p:cNvSpPr/>
          <p:nvPr/>
        </p:nvSpPr>
        <p:spPr>
          <a:xfrm>
            <a:off x="3431945" y="5445224"/>
            <a:ext cx="5365571" cy="1107996"/>
          </a:xfrm>
          <a:prstGeom prst="rect">
            <a:avLst/>
          </a:prstGeom>
        </p:spPr>
        <p:txBody>
          <a:bodyPr wrap="none">
            <a:spAutoFit/>
          </a:bodyPr>
          <a:lstStyle/>
          <a:p>
            <a:r>
              <a:rPr lang="en-US" sz="6600" dirty="0">
                <a:solidFill>
                  <a:schemeClr val="tx1"/>
                </a:solidFill>
              </a:rPr>
              <a:t>baeurasia.org</a:t>
            </a:r>
            <a:endParaRPr lang="ru-RU" sz="6600" dirty="0">
              <a:solidFill>
                <a:schemeClr val="tx1"/>
              </a:solidFill>
            </a:endParaRPr>
          </a:p>
        </p:txBody>
      </p:sp>
      <p:sp>
        <p:nvSpPr>
          <p:cNvPr id="11" name="Google Shape;93;p1"/>
          <p:cNvSpPr/>
          <p:nvPr/>
        </p:nvSpPr>
        <p:spPr>
          <a:xfrm>
            <a:off x="0" y="-63330"/>
            <a:ext cx="12229462" cy="5364538"/>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oppins"/>
              <a:ea typeface="Poppins"/>
              <a:cs typeface="Poppins"/>
              <a:sym typeface="Poppins"/>
            </a:endParaRPr>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531" y="1948646"/>
            <a:ext cx="10058400" cy="1446916"/>
          </a:xfrm>
          <a:prstGeom prst="rect">
            <a:avLst/>
          </a:prstGeom>
        </p:spPr>
      </p:pic>
      <p:sp>
        <p:nvSpPr>
          <p:cNvPr id="13" name="Подзаголовок 2"/>
          <p:cNvSpPr txBox="1">
            <a:spLocks/>
          </p:cNvSpPr>
          <p:nvPr/>
        </p:nvSpPr>
        <p:spPr>
          <a:xfrm>
            <a:off x="2081858" y="3212976"/>
            <a:ext cx="9144000" cy="16557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accent4"/>
              </a:buClr>
              <a:buSzPts val="2400"/>
              <a:buFont typeface="Arial"/>
              <a:buNone/>
              <a:defRPr sz="2400" b="0" i="0" u="none" strike="noStrike" cap="none">
                <a:solidFill>
                  <a:schemeClr val="dk1"/>
                </a:solidFill>
                <a:latin typeface="Poppins"/>
                <a:ea typeface="Poppins"/>
                <a:cs typeface="Poppins"/>
                <a:sym typeface="Poppins"/>
              </a:defRPr>
            </a:lvl1pPr>
            <a:lvl2pPr marL="914400" marR="0" lvl="1" indent="-381000" algn="ctr" rtl="0">
              <a:lnSpc>
                <a:spcPct val="90000"/>
              </a:lnSpc>
              <a:spcBef>
                <a:spcPts val="500"/>
              </a:spcBef>
              <a:spcAft>
                <a:spcPts val="0"/>
              </a:spcAft>
              <a:buClr>
                <a:schemeClr val="accent4"/>
              </a:buClr>
              <a:buSzPts val="2000"/>
              <a:buFont typeface="Arial"/>
              <a:buNone/>
              <a:defRPr sz="2000" b="0" i="0" u="none" strike="noStrike" cap="none">
                <a:solidFill>
                  <a:schemeClr val="dk1"/>
                </a:solidFill>
                <a:latin typeface="Poppins"/>
                <a:ea typeface="Poppins"/>
                <a:cs typeface="Poppins"/>
                <a:sym typeface="Poppins"/>
              </a:defRPr>
            </a:lvl2pPr>
            <a:lvl3pPr marL="1371600" marR="0" lvl="2" indent="-355600" algn="ctr" rtl="0">
              <a:lnSpc>
                <a:spcPct val="90000"/>
              </a:lnSpc>
              <a:spcBef>
                <a:spcPts val="500"/>
              </a:spcBef>
              <a:spcAft>
                <a:spcPts val="0"/>
              </a:spcAft>
              <a:buClr>
                <a:schemeClr val="accent4"/>
              </a:buClr>
              <a:buSzPts val="1800"/>
              <a:buFont typeface="Arial"/>
              <a:buNone/>
              <a:defRPr sz="1800" b="0" i="0" u="none" strike="noStrike" cap="none">
                <a:solidFill>
                  <a:schemeClr val="dk1"/>
                </a:solidFill>
                <a:latin typeface="Poppins"/>
                <a:ea typeface="Poppins"/>
                <a:cs typeface="Poppins"/>
                <a:sym typeface="Poppins"/>
              </a:defRPr>
            </a:lvl3pPr>
            <a:lvl4pPr marL="1828800" marR="0" lvl="3" indent="-342900" algn="ctr" rtl="0">
              <a:lnSpc>
                <a:spcPct val="90000"/>
              </a:lnSpc>
              <a:spcBef>
                <a:spcPts val="500"/>
              </a:spcBef>
              <a:spcAft>
                <a:spcPts val="0"/>
              </a:spcAft>
              <a:buClr>
                <a:schemeClr val="accent4"/>
              </a:buClr>
              <a:buSzPts val="1600"/>
              <a:buFont typeface="Arial"/>
              <a:buNone/>
              <a:defRPr sz="1600" b="0" i="0" u="none" strike="noStrike" cap="none">
                <a:solidFill>
                  <a:schemeClr val="dk1"/>
                </a:solidFill>
                <a:latin typeface="Poppins"/>
                <a:ea typeface="Poppins"/>
                <a:cs typeface="Poppins"/>
                <a:sym typeface="Poppins"/>
              </a:defRPr>
            </a:lvl4pPr>
            <a:lvl5pPr marL="2286000" marR="0" lvl="4" indent="-342900" algn="ctr" rtl="0">
              <a:lnSpc>
                <a:spcPct val="90000"/>
              </a:lnSpc>
              <a:spcBef>
                <a:spcPts val="500"/>
              </a:spcBef>
              <a:spcAft>
                <a:spcPts val="0"/>
              </a:spcAft>
              <a:buClr>
                <a:schemeClr val="accent4"/>
              </a:buClr>
              <a:buSzPts val="1600"/>
              <a:buFont typeface="Arial"/>
              <a:buNone/>
              <a:defRPr sz="1600" b="0" i="0" u="none" strike="noStrike" cap="none">
                <a:solidFill>
                  <a:schemeClr val="dk1"/>
                </a:solidFill>
                <a:latin typeface="Poppins"/>
                <a:ea typeface="Poppins"/>
                <a:cs typeface="Poppins"/>
                <a:sym typeface="Poppins"/>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Poppins"/>
                <a:ea typeface="Poppins"/>
                <a:cs typeface="Poppins"/>
                <a:sym typeface="Poppi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Poppins"/>
                <a:ea typeface="Poppins"/>
                <a:cs typeface="Poppins"/>
                <a:sym typeface="Poppi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Poppins"/>
                <a:ea typeface="Poppins"/>
                <a:cs typeface="Poppins"/>
                <a:sym typeface="Poppi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Poppins"/>
                <a:ea typeface="Poppins"/>
                <a:cs typeface="Poppins"/>
                <a:sym typeface="Poppins"/>
              </a:defRPr>
            </a:lvl9pPr>
          </a:lstStyle>
          <a:p>
            <a:r>
              <a:rPr lang="ru-RU" sz="3200" b="1" dirty="0">
                <a:solidFill>
                  <a:srgbClr val="210472"/>
                </a:solidFill>
                <a:latin typeface="Calibri" pitchFamily="34" charset="0"/>
                <a:cs typeface="Calibri" pitchFamily="34" charset="0"/>
              </a:rPr>
              <a:t>Надежда и помощь для христиан в гонениях</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23392" y="605804"/>
            <a:ext cx="4680520" cy="5262979"/>
          </a:xfrm>
          <a:prstGeom prst="rect">
            <a:avLst/>
          </a:prstGeom>
        </p:spPr>
        <p:txBody>
          <a:bodyPr wrap="square">
            <a:spAutoFit/>
          </a:bodyPr>
          <a:lstStyle/>
          <a:p>
            <a:pPr fontAlgn="base"/>
            <a:r>
              <a:rPr lang="ru-RU" sz="4800" b="1" dirty="0" smtClean="0">
                <a:solidFill>
                  <a:schemeClr val="tx1"/>
                </a:solidFill>
              </a:rPr>
              <a:t>Христианина </a:t>
            </a:r>
            <a:r>
              <a:rPr lang="ru-RU" sz="4800" b="1" dirty="0">
                <a:solidFill>
                  <a:schemeClr val="accent2"/>
                </a:solidFill>
              </a:rPr>
              <a:t>освободили под залог </a:t>
            </a:r>
            <a:r>
              <a:rPr lang="ru-RU" sz="4800" b="1" dirty="0">
                <a:solidFill>
                  <a:schemeClr val="tx1"/>
                </a:solidFill>
              </a:rPr>
              <a:t>после четырех месяцев заключения</a:t>
            </a:r>
          </a:p>
        </p:txBody>
      </p:sp>
      <p:sp>
        <p:nvSpPr>
          <p:cNvPr id="4" name="Прямоугольник 3"/>
          <p:cNvSpPr/>
          <p:nvPr/>
        </p:nvSpPr>
        <p:spPr>
          <a:xfrm>
            <a:off x="7968208" y="5024079"/>
            <a:ext cx="3669594" cy="1569660"/>
          </a:xfrm>
          <a:prstGeom prst="rect">
            <a:avLst/>
          </a:prstGeom>
        </p:spPr>
        <p:txBody>
          <a:bodyPr wrap="none">
            <a:spAutoFit/>
          </a:bodyPr>
          <a:lstStyle/>
          <a:p>
            <a:r>
              <a:rPr lang="ru-RU" sz="9600" b="1" dirty="0" smtClean="0">
                <a:solidFill>
                  <a:schemeClr val="tx1"/>
                </a:solidFill>
              </a:rPr>
              <a:t>ИРАН</a:t>
            </a:r>
            <a:endParaRPr lang="ru-RU" sz="13800" dirty="0"/>
          </a:p>
        </p:txBody>
      </p:sp>
      <p:pic>
        <p:nvPicPr>
          <p:cNvPr id="5" name="Picture 2" descr="https://baeurasia.org/wp-content/uploads/2024/03/ismaeil-narimanp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0310" y="-18256"/>
            <a:ext cx="6128295" cy="4762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59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23392" y="605804"/>
            <a:ext cx="4680520" cy="3046988"/>
          </a:xfrm>
          <a:prstGeom prst="rect">
            <a:avLst/>
          </a:prstGeom>
        </p:spPr>
        <p:txBody>
          <a:bodyPr wrap="square">
            <a:spAutoFit/>
          </a:bodyPr>
          <a:lstStyle/>
          <a:p>
            <a:pPr fontAlgn="base"/>
            <a:r>
              <a:rPr lang="ru-RU" sz="4800" b="1" dirty="0">
                <a:solidFill>
                  <a:schemeClr val="tx1"/>
                </a:solidFill>
              </a:rPr>
              <a:t>Экстремисты напали на две христианские деревни </a:t>
            </a:r>
          </a:p>
        </p:txBody>
      </p:sp>
      <p:sp>
        <p:nvSpPr>
          <p:cNvPr id="4" name="Прямоугольник 3"/>
          <p:cNvSpPr/>
          <p:nvPr/>
        </p:nvSpPr>
        <p:spPr>
          <a:xfrm>
            <a:off x="6744072" y="5024079"/>
            <a:ext cx="6269107" cy="1569660"/>
          </a:xfrm>
          <a:prstGeom prst="rect">
            <a:avLst/>
          </a:prstGeom>
        </p:spPr>
        <p:txBody>
          <a:bodyPr wrap="square">
            <a:spAutoFit/>
          </a:bodyPr>
          <a:lstStyle/>
          <a:p>
            <a:r>
              <a:rPr lang="ru-RU" sz="9600" b="1" dirty="0" smtClean="0">
                <a:solidFill>
                  <a:schemeClr val="tx1"/>
                </a:solidFill>
              </a:rPr>
              <a:t>ЕГИПЕТ</a:t>
            </a:r>
            <a:endParaRPr lang="ru-RU" sz="13800" dirty="0"/>
          </a:p>
        </p:txBody>
      </p:sp>
      <p:pic>
        <p:nvPicPr>
          <p:cNvPr id="2050" name="Picture 2" descr="https://baeurasia.org/wp-content/uploads/2024/05/egip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551" y="6871"/>
            <a:ext cx="6156449" cy="461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8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27137" y="332656"/>
            <a:ext cx="4680520" cy="6001643"/>
          </a:xfrm>
          <a:prstGeom prst="rect">
            <a:avLst/>
          </a:prstGeom>
        </p:spPr>
        <p:txBody>
          <a:bodyPr wrap="square">
            <a:spAutoFit/>
          </a:bodyPr>
          <a:lstStyle/>
          <a:p>
            <a:pPr fontAlgn="base"/>
            <a:r>
              <a:rPr lang="ru-RU" sz="4800" i="1" dirty="0">
                <a:solidFill>
                  <a:schemeClr val="tx1"/>
                </a:solidFill>
              </a:rPr>
              <a:t>Т</a:t>
            </a:r>
            <a:r>
              <a:rPr lang="ru-RU" sz="4800" i="1" dirty="0" smtClean="0">
                <a:solidFill>
                  <a:schemeClr val="tx1"/>
                </a:solidFill>
              </a:rPr>
              <a:t>ысячи </a:t>
            </a:r>
            <a:r>
              <a:rPr lang="ru-RU" sz="4800" i="1" dirty="0">
                <a:solidFill>
                  <a:schemeClr val="tx1"/>
                </a:solidFill>
              </a:rPr>
              <a:t>молодых христиан </a:t>
            </a:r>
            <a:r>
              <a:rPr lang="ru-RU" sz="4800" i="1" dirty="0" smtClean="0">
                <a:solidFill>
                  <a:schemeClr val="tx1"/>
                </a:solidFill>
              </a:rPr>
              <a:t>Нигерии учатся </a:t>
            </a:r>
            <a:r>
              <a:rPr lang="ru-RU" sz="4800" i="1" dirty="0">
                <a:solidFill>
                  <a:schemeClr val="tx1"/>
                </a:solidFill>
              </a:rPr>
              <a:t>созданию цифрового контента</a:t>
            </a:r>
            <a:endParaRPr lang="ru-RU" sz="4800" b="1" dirty="0">
              <a:solidFill>
                <a:schemeClr val="tx1"/>
              </a:solidFill>
            </a:endParaRPr>
          </a:p>
        </p:txBody>
      </p:sp>
      <p:sp>
        <p:nvSpPr>
          <p:cNvPr id="4" name="Прямоугольник 3"/>
          <p:cNvSpPr/>
          <p:nvPr/>
        </p:nvSpPr>
        <p:spPr>
          <a:xfrm>
            <a:off x="627137" y="5284008"/>
            <a:ext cx="11157495" cy="1323439"/>
          </a:xfrm>
          <a:prstGeom prst="rect">
            <a:avLst/>
          </a:prstGeom>
        </p:spPr>
        <p:txBody>
          <a:bodyPr wrap="square">
            <a:spAutoFit/>
          </a:bodyPr>
          <a:lstStyle/>
          <a:p>
            <a:pPr algn="r"/>
            <a:r>
              <a:rPr lang="ru-RU" sz="8000" b="1" dirty="0" smtClean="0">
                <a:solidFill>
                  <a:schemeClr val="tx1"/>
                </a:solidFill>
              </a:rPr>
              <a:t>АФРИКА</a:t>
            </a:r>
            <a:endParaRPr lang="ru-RU" sz="6600" dirty="0"/>
          </a:p>
        </p:txBody>
      </p:sp>
      <p:pic>
        <p:nvPicPr>
          <p:cNvPr id="3074" name="Picture 2" descr="https://baeurasia.org/wp-content/uploads/2024/05/afrik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936" y="0"/>
            <a:ext cx="6705625" cy="493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377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5360" y="332656"/>
            <a:ext cx="4680520" cy="5262979"/>
          </a:xfrm>
          <a:prstGeom prst="rect">
            <a:avLst/>
          </a:prstGeom>
        </p:spPr>
        <p:txBody>
          <a:bodyPr wrap="square">
            <a:spAutoFit/>
          </a:bodyPr>
          <a:lstStyle/>
          <a:p>
            <a:pPr fontAlgn="base"/>
            <a:r>
              <a:rPr lang="ru-RU" sz="4800" dirty="0">
                <a:solidFill>
                  <a:schemeClr val="tx1"/>
                </a:solidFill>
              </a:rPr>
              <a:t>20 </a:t>
            </a:r>
            <a:r>
              <a:rPr lang="ru-RU" sz="4800" dirty="0" smtClean="0">
                <a:solidFill>
                  <a:schemeClr val="tx1"/>
                </a:solidFill>
              </a:rPr>
              <a:t>фермеров, </a:t>
            </a:r>
            <a:r>
              <a:rPr lang="ru-RU" sz="4800" dirty="0" smtClean="0">
                <a:solidFill>
                  <a:schemeClr val="accent2"/>
                </a:solidFill>
              </a:rPr>
              <a:t>потерявшие всё из-за нападений исламистов</a:t>
            </a:r>
            <a:r>
              <a:rPr lang="ru-RU" sz="4800" dirty="0" smtClean="0">
                <a:solidFill>
                  <a:schemeClr val="tx1"/>
                </a:solidFill>
              </a:rPr>
              <a:t>, </a:t>
            </a:r>
            <a:r>
              <a:rPr lang="ru-RU" sz="4800" dirty="0">
                <a:solidFill>
                  <a:schemeClr val="tx1"/>
                </a:solidFill>
              </a:rPr>
              <a:t>получили </a:t>
            </a:r>
            <a:r>
              <a:rPr lang="ru-RU" sz="4800" dirty="0" smtClean="0">
                <a:solidFill>
                  <a:schemeClr val="tx1"/>
                </a:solidFill>
              </a:rPr>
              <a:t>поросят от ФВ</a:t>
            </a:r>
            <a:endParaRPr lang="ru-RU" sz="4800" b="1" dirty="0">
              <a:solidFill>
                <a:schemeClr val="tx1"/>
              </a:solidFill>
            </a:endParaRPr>
          </a:p>
        </p:txBody>
      </p:sp>
      <p:sp>
        <p:nvSpPr>
          <p:cNvPr id="4" name="Прямоугольник 3"/>
          <p:cNvSpPr/>
          <p:nvPr/>
        </p:nvSpPr>
        <p:spPr>
          <a:xfrm>
            <a:off x="627137" y="5284008"/>
            <a:ext cx="11157495" cy="1323439"/>
          </a:xfrm>
          <a:prstGeom prst="rect">
            <a:avLst/>
          </a:prstGeom>
        </p:spPr>
        <p:txBody>
          <a:bodyPr wrap="square">
            <a:spAutoFit/>
          </a:bodyPr>
          <a:lstStyle/>
          <a:p>
            <a:pPr algn="r"/>
            <a:r>
              <a:rPr lang="ru-RU" sz="8000" b="1" dirty="0" smtClean="0">
                <a:solidFill>
                  <a:schemeClr val="tx1"/>
                </a:solidFill>
              </a:rPr>
              <a:t>АФРИКА</a:t>
            </a:r>
            <a:endParaRPr lang="ru-RU" sz="6600" dirty="0"/>
          </a:p>
        </p:txBody>
      </p:sp>
      <p:pic>
        <p:nvPicPr>
          <p:cNvPr id="4098" name="Picture 2" descr="https://baeurasia.org/wp-content/uploads/2024/05/afrika-1.jpg"/>
          <p:cNvPicPr>
            <a:picLocks noChangeAspect="1" noChangeArrowheads="1"/>
          </p:cNvPicPr>
          <p:nvPr/>
        </p:nvPicPr>
        <p:blipFill rotWithShape="1">
          <a:blip r:embed="rId3">
            <a:extLst>
              <a:ext uri="{28A0092B-C50C-407E-A947-70E740481C1C}">
                <a14:useLocalDpi xmlns:a14="http://schemas.microsoft.com/office/drawing/2010/main" val="0"/>
              </a:ext>
            </a:extLst>
          </a:blip>
          <a:srcRect l="13462" r="14867"/>
          <a:stretch/>
        </p:blipFill>
        <p:spPr bwMode="auto">
          <a:xfrm>
            <a:off x="4902726" y="0"/>
            <a:ext cx="7289273" cy="50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23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5359" y="332656"/>
            <a:ext cx="5253599" cy="6186309"/>
          </a:xfrm>
          <a:prstGeom prst="rect">
            <a:avLst/>
          </a:prstGeom>
        </p:spPr>
        <p:txBody>
          <a:bodyPr wrap="square">
            <a:spAutoFit/>
          </a:bodyPr>
          <a:lstStyle/>
          <a:p>
            <a:pPr fontAlgn="base"/>
            <a:r>
              <a:rPr lang="ru-RU" sz="4400" i="1" dirty="0">
                <a:solidFill>
                  <a:schemeClr val="tx1"/>
                </a:solidFill>
              </a:rPr>
              <a:t>Жена пастора, завершив обучение по оказанию первой помощи, </a:t>
            </a:r>
            <a:r>
              <a:rPr lang="ru-RU" sz="4400" i="1" dirty="0">
                <a:solidFill>
                  <a:schemeClr val="accent2"/>
                </a:solidFill>
              </a:rPr>
              <a:t>получает медицинский рюкзак, </a:t>
            </a:r>
            <a:r>
              <a:rPr lang="ru-RU" sz="4400" i="1" dirty="0">
                <a:solidFill>
                  <a:schemeClr val="tx1"/>
                </a:solidFill>
              </a:rPr>
              <a:t>предоставленный на средства </a:t>
            </a:r>
            <a:r>
              <a:rPr lang="ru-RU" sz="4400" i="1" dirty="0" smtClean="0">
                <a:solidFill>
                  <a:schemeClr val="tx1"/>
                </a:solidFill>
              </a:rPr>
              <a:t>ФВ</a:t>
            </a:r>
            <a:endParaRPr lang="ru-RU" sz="4400" b="1" dirty="0">
              <a:solidFill>
                <a:schemeClr val="tx1"/>
              </a:solidFill>
            </a:endParaRPr>
          </a:p>
        </p:txBody>
      </p:sp>
      <p:sp>
        <p:nvSpPr>
          <p:cNvPr id="4" name="Прямоугольник 3"/>
          <p:cNvSpPr/>
          <p:nvPr/>
        </p:nvSpPr>
        <p:spPr>
          <a:xfrm>
            <a:off x="627137" y="5284008"/>
            <a:ext cx="11157495" cy="1323439"/>
          </a:xfrm>
          <a:prstGeom prst="rect">
            <a:avLst/>
          </a:prstGeom>
        </p:spPr>
        <p:txBody>
          <a:bodyPr wrap="square">
            <a:spAutoFit/>
          </a:bodyPr>
          <a:lstStyle/>
          <a:p>
            <a:pPr algn="r"/>
            <a:r>
              <a:rPr lang="ru-RU" sz="8000" b="1" dirty="0" smtClean="0">
                <a:solidFill>
                  <a:schemeClr val="tx1"/>
                </a:solidFill>
              </a:rPr>
              <a:t>АФРИКА</a:t>
            </a:r>
            <a:endParaRPr lang="ru-RU" sz="6600" dirty="0"/>
          </a:p>
        </p:txBody>
      </p:sp>
      <p:pic>
        <p:nvPicPr>
          <p:cNvPr id="5122" name="Picture 2" descr="https://baeurasia.org/wp-content/uploads/2024/05/afrika-2.png"/>
          <p:cNvPicPr>
            <a:picLocks noChangeAspect="1" noChangeArrowheads="1"/>
          </p:cNvPicPr>
          <p:nvPr/>
        </p:nvPicPr>
        <p:blipFill rotWithShape="1">
          <a:blip r:embed="rId3">
            <a:extLst>
              <a:ext uri="{28A0092B-C50C-407E-A947-70E740481C1C}">
                <a14:useLocalDpi xmlns:a14="http://schemas.microsoft.com/office/drawing/2010/main" val="0"/>
              </a:ext>
            </a:extLst>
          </a:blip>
          <a:srcRect r="6202"/>
          <a:stretch/>
        </p:blipFill>
        <p:spPr bwMode="auto">
          <a:xfrm>
            <a:off x="5983998" y="-34256"/>
            <a:ext cx="6160674" cy="483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910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8" name="Прямоугольник 7"/>
          <p:cNvSpPr/>
          <p:nvPr/>
        </p:nvSpPr>
        <p:spPr>
          <a:xfrm>
            <a:off x="0" y="-171400"/>
            <a:ext cx="5015880" cy="741682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8" y="404664"/>
            <a:ext cx="4320480" cy="4320480"/>
          </a:xfrm>
          <a:prstGeom prst="rect">
            <a:avLst/>
          </a:prstGeom>
        </p:spPr>
      </p:pic>
      <p:pic>
        <p:nvPicPr>
          <p:cNvPr id="7" name="Google Shape;376;p35"/>
          <p:cNvPicPr preferRelativeResize="0">
            <a:picLocks/>
          </p:cNvPicPr>
          <p:nvPr/>
        </p:nvPicPr>
        <p:blipFill rotWithShape="1">
          <a:blip r:embed="rId4">
            <a:alphaModFix/>
          </a:blip>
          <a:srcRect l="43702" t="62798" r="15218" b="8691"/>
          <a:stretch/>
        </p:blipFill>
        <p:spPr>
          <a:xfrm>
            <a:off x="407368" y="4694634"/>
            <a:ext cx="4320480" cy="1686694"/>
          </a:xfrm>
          <a:prstGeom prst="rect">
            <a:avLst/>
          </a:prstGeom>
          <a:noFill/>
          <a:ln>
            <a:solidFill>
              <a:srgbClr val="002060"/>
            </a:solidFill>
          </a:ln>
          <a:effectLst>
            <a:outerShdw blurRad="25400" dir="17880000">
              <a:srgbClr val="000000">
                <a:alpha val="46000"/>
              </a:srgbClr>
            </a:outerShdw>
          </a:effectLst>
        </p:spPr>
      </p:pic>
      <p:sp>
        <p:nvSpPr>
          <p:cNvPr id="9" name="Прямоугольник 8"/>
          <p:cNvSpPr/>
          <p:nvPr/>
        </p:nvSpPr>
        <p:spPr>
          <a:xfrm>
            <a:off x="5423248" y="620688"/>
            <a:ext cx="6587035" cy="4431983"/>
          </a:xfrm>
          <a:prstGeom prst="rect">
            <a:avLst/>
          </a:prstGeom>
        </p:spPr>
        <p:txBody>
          <a:bodyPr wrap="square">
            <a:spAutoFit/>
          </a:bodyPr>
          <a:lstStyle/>
          <a:p>
            <a:pPr indent="-684000" fontAlgn="base"/>
            <a:r>
              <a:rPr lang="ru-RU" sz="6000" b="1" dirty="0" smtClean="0">
                <a:solidFill>
                  <a:schemeClr val="tx1"/>
                </a:solidFill>
              </a:rPr>
              <a:t>• Иран</a:t>
            </a:r>
            <a:endParaRPr lang="ru-RU" sz="6000" b="1" dirty="0" smtClean="0">
              <a:solidFill>
                <a:schemeClr val="tx1"/>
              </a:solidFill>
            </a:endParaRPr>
          </a:p>
          <a:p>
            <a:pPr indent="-684000" fontAlgn="base"/>
            <a:endParaRPr lang="ru-RU" sz="1800" b="1" dirty="0">
              <a:solidFill>
                <a:schemeClr val="tx1"/>
              </a:solidFill>
            </a:endParaRPr>
          </a:p>
          <a:p>
            <a:pPr indent="-684000" fontAlgn="base"/>
            <a:r>
              <a:rPr lang="ru-RU" sz="6000" b="1" dirty="0" smtClean="0">
                <a:solidFill>
                  <a:schemeClr val="tx1"/>
                </a:solidFill>
              </a:rPr>
              <a:t>• Египет</a:t>
            </a:r>
          </a:p>
          <a:p>
            <a:pPr indent="-684000" fontAlgn="base"/>
            <a:endParaRPr lang="ru-RU" sz="2400" b="1" dirty="0">
              <a:solidFill>
                <a:schemeClr val="tx1"/>
              </a:solidFill>
            </a:endParaRPr>
          </a:p>
          <a:p>
            <a:pPr indent="-684000" fontAlgn="base"/>
            <a:r>
              <a:rPr lang="ru-RU" sz="6000" b="1" dirty="0" smtClean="0">
                <a:solidFill>
                  <a:schemeClr val="tx1"/>
                </a:solidFill>
              </a:rPr>
              <a:t>• Африка</a:t>
            </a:r>
            <a:endParaRPr lang="ru-RU" sz="6000" b="1" dirty="0">
              <a:solidFill>
                <a:schemeClr val="accent2"/>
              </a:solidFill>
            </a:endParaRPr>
          </a:p>
          <a:p>
            <a:pPr indent="-684000" fontAlgn="base"/>
            <a:endParaRPr lang="ru-RU" sz="6000" b="1" dirty="0">
              <a:solidFill>
                <a:schemeClr val="accent2"/>
              </a:solidFill>
            </a:endParaRPr>
          </a:p>
        </p:txBody>
      </p:sp>
    </p:spTree>
    <p:extLst>
      <p:ext uri="{BB962C8B-B14F-4D97-AF65-F5344CB8AC3E}">
        <p14:creationId xmlns:p14="http://schemas.microsoft.com/office/powerpoint/2010/main" val="340546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p:nvPr/>
        </p:nvSpPr>
        <p:spPr>
          <a:xfrm>
            <a:off x="0" y="-66876"/>
            <a:ext cx="12229462" cy="6924876"/>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bg1"/>
              </a:solidFill>
              <a:latin typeface="Poppins"/>
              <a:ea typeface="Poppins"/>
              <a:cs typeface="Poppins"/>
              <a:sym typeface="Poppins"/>
            </a:endParaRPr>
          </a:p>
        </p:txBody>
      </p:sp>
      <p:sp>
        <p:nvSpPr>
          <p:cNvPr id="93" name="Google Shape;93;p1"/>
          <p:cNvSpPr/>
          <p:nvPr/>
        </p:nvSpPr>
        <p:spPr>
          <a:xfrm>
            <a:off x="0" y="5301208"/>
            <a:ext cx="12229462" cy="1556792"/>
          </a:xfrm>
          <a:prstGeom prst="rect">
            <a:avLst/>
          </a:prstGeom>
          <a:solidFill>
            <a:srgbClr val="0F145B"/>
          </a:solidFill>
          <a:ln>
            <a:solidFill>
              <a:srgbClr val="00206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oppins"/>
              <a:ea typeface="Poppins"/>
              <a:cs typeface="Poppins"/>
              <a:sym typeface="Poppins"/>
            </a:endParaRPr>
          </a:p>
        </p:txBody>
      </p:sp>
      <p:sp>
        <p:nvSpPr>
          <p:cNvPr id="8" name="Subtitle 2"/>
          <p:cNvSpPr txBox="1">
            <a:spLocks/>
          </p:cNvSpPr>
          <p:nvPr/>
        </p:nvSpPr>
        <p:spPr>
          <a:xfrm>
            <a:off x="-80010" y="5590002"/>
            <a:ext cx="12192000" cy="52694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accent4"/>
              </a:buClr>
              <a:buSzPts val="2400"/>
              <a:buFont typeface="Arial"/>
              <a:buNone/>
              <a:defRPr sz="2400" b="0" i="0" u="none" strike="noStrike" cap="none">
                <a:solidFill>
                  <a:schemeClr val="dk1"/>
                </a:solidFill>
                <a:latin typeface="Poppins"/>
                <a:ea typeface="Poppins"/>
                <a:cs typeface="Poppins"/>
                <a:sym typeface="Poppins"/>
              </a:defRPr>
            </a:lvl1pPr>
            <a:lvl2pPr marL="914400" marR="0" lvl="1" indent="-381000" algn="ctr" rtl="0">
              <a:lnSpc>
                <a:spcPct val="90000"/>
              </a:lnSpc>
              <a:spcBef>
                <a:spcPts val="500"/>
              </a:spcBef>
              <a:spcAft>
                <a:spcPts val="0"/>
              </a:spcAft>
              <a:buClr>
                <a:schemeClr val="accent4"/>
              </a:buClr>
              <a:buSzPts val="2000"/>
              <a:buFont typeface="Arial"/>
              <a:buNone/>
              <a:defRPr sz="2000" b="0" i="0" u="none" strike="noStrike" cap="none">
                <a:solidFill>
                  <a:schemeClr val="dk1"/>
                </a:solidFill>
                <a:latin typeface="Poppins"/>
                <a:ea typeface="Poppins"/>
                <a:cs typeface="Poppins"/>
                <a:sym typeface="Poppins"/>
              </a:defRPr>
            </a:lvl2pPr>
            <a:lvl3pPr marL="1371600" marR="0" lvl="2" indent="-355600" algn="ctr" rtl="0">
              <a:lnSpc>
                <a:spcPct val="90000"/>
              </a:lnSpc>
              <a:spcBef>
                <a:spcPts val="500"/>
              </a:spcBef>
              <a:spcAft>
                <a:spcPts val="0"/>
              </a:spcAft>
              <a:buClr>
                <a:schemeClr val="accent4"/>
              </a:buClr>
              <a:buSzPts val="1800"/>
              <a:buFont typeface="Arial"/>
              <a:buNone/>
              <a:defRPr sz="1800" b="0" i="0" u="none" strike="noStrike" cap="none">
                <a:solidFill>
                  <a:schemeClr val="dk1"/>
                </a:solidFill>
                <a:latin typeface="Poppins"/>
                <a:ea typeface="Poppins"/>
                <a:cs typeface="Poppins"/>
                <a:sym typeface="Poppins"/>
              </a:defRPr>
            </a:lvl3pPr>
            <a:lvl4pPr marL="1828800" marR="0" lvl="3" indent="-342900" algn="ctr" rtl="0">
              <a:lnSpc>
                <a:spcPct val="90000"/>
              </a:lnSpc>
              <a:spcBef>
                <a:spcPts val="500"/>
              </a:spcBef>
              <a:spcAft>
                <a:spcPts val="0"/>
              </a:spcAft>
              <a:buClr>
                <a:schemeClr val="accent4"/>
              </a:buClr>
              <a:buSzPts val="1600"/>
              <a:buFont typeface="Arial"/>
              <a:buNone/>
              <a:defRPr sz="1600" b="0" i="0" u="none" strike="noStrike" cap="none">
                <a:solidFill>
                  <a:schemeClr val="dk1"/>
                </a:solidFill>
                <a:latin typeface="Poppins"/>
                <a:ea typeface="Poppins"/>
                <a:cs typeface="Poppins"/>
                <a:sym typeface="Poppins"/>
              </a:defRPr>
            </a:lvl4pPr>
            <a:lvl5pPr marL="2286000" marR="0" lvl="4" indent="-342900" algn="ctr" rtl="0">
              <a:lnSpc>
                <a:spcPct val="90000"/>
              </a:lnSpc>
              <a:spcBef>
                <a:spcPts val="500"/>
              </a:spcBef>
              <a:spcAft>
                <a:spcPts val="0"/>
              </a:spcAft>
              <a:buClr>
                <a:schemeClr val="accent4"/>
              </a:buClr>
              <a:buSzPts val="1600"/>
              <a:buFont typeface="Arial"/>
              <a:buNone/>
              <a:defRPr sz="1600" b="0" i="0" u="none" strike="noStrike" cap="none">
                <a:solidFill>
                  <a:schemeClr val="dk1"/>
                </a:solidFill>
                <a:latin typeface="Poppins"/>
                <a:ea typeface="Poppins"/>
                <a:cs typeface="Poppins"/>
                <a:sym typeface="Poppins"/>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Poppins"/>
                <a:ea typeface="Poppins"/>
                <a:cs typeface="Poppins"/>
                <a:sym typeface="Poppi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Poppins"/>
                <a:ea typeface="Poppins"/>
                <a:cs typeface="Poppins"/>
                <a:sym typeface="Poppi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Poppins"/>
                <a:ea typeface="Poppins"/>
                <a:cs typeface="Poppins"/>
                <a:sym typeface="Poppi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Poppins"/>
                <a:ea typeface="Poppins"/>
                <a:cs typeface="Poppins"/>
                <a:sym typeface="Poppins"/>
              </a:defRPr>
            </a:lvl9pPr>
          </a:lstStyle>
          <a:p>
            <a:endParaRPr lang="en-GB" sz="3200" b="1" dirty="0">
              <a:solidFill>
                <a:schemeClr val="bg1"/>
              </a:solidFill>
              <a:latin typeface="Arial" panose="020B0604020202020204" pitchFamily="34" charset="0"/>
              <a:cs typeface="Arial" panose="020B0604020202020204" pitchFamily="34" charset="0"/>
            </a:endParaRPr>
          </a:p>
        </p:txBody>
      </p:sp>
      <p:sp>
        <p:nvSpPr>
          <p:cNvPr id="9" name="Прямоугольник 8"/>
          <p:cNvSpPr/>
          <p:nvPr/>
        </p:nvSpPr>
        <p:spPr>
          <a:xfrm>
            <a:off x="3431945" y="5445224"/>
            <a:ext cx="5365571" cy="1107996"/>
          </a:xfrm>
          <a:prstGeom prst="rect">
            <a:avLst/>
          </a:prstGeom>
        </p:spPr>
        <p:txBody>
          <a:bodyPr wrap="none">
            <a:spAutoFit/>
          </a:bodyPr>
          <a:lstStyle/>
          <a:p>
            <a:r>
              <a:rPr lang="en-US" sz="6600" dirty="0">
                <a:solidFill>
                  <a:schemeClr val="tx1"/>
                </a:solidFill>
              </a:rPr>
              <a:t>baeurasia.org</a:t>
            </a:r>
            <a:endParaRPr lang="ru-RU" sz="6600" dirty="0">
              <a:solidFill>
                <a:schemeClr val="tx1"/>
              </a:solidFill>
            </a:endParaRPr>
          </a:p>
        </p:txBody>
      </p:sp>
      <p:sp>
        <p:nvSpPr>
          <p:cNvPr id="11" name="Google Shape;93;p1"/>
          <p:cNvSpPr/>
          <p:nvPr/>
        </p:nvSpPr>
        <p:spPr>
          <a:xfrm>
            <a:off x="0" y="-63330"/>
            <a:ext cx="12229462" cy="5364538"/>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oppins"/>
              <a:ea typeface="Poppins"/>
              <a:cs typeface="Poppins"/>
              <a:sym typeface="Poppins"/>
            </a:endParaRPr>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531" y="1948646"/>
            <a:ext cx="10058400" cy="1446916"/>
          </a:xfrm>
          <a:prstGeom prst="rect">
            <a:avLst/>
          </a:prstGeom>
        </p:spPr>
      </p:pic>
      <p:sp>
        <p:nvSpPr>
          <p:cNvPr id="13" name="Подзаголовок 2"/>
          <p:cNvSpPr txBox="1">
            <a:spLocks/>
          </p:cNvSpPr>
          <p:nvPr/>
        </p:nvSpPr>
        <p:spPr>
          <a:xfrm>
            <a:off x="2081858" y="3212976"/>
            <a:ext cx="9144000" cy="16557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accent4"/>
              </a:buClr>
              <a:buSzPts val="2400"/>
              <a:buFont typeface="Arial"/>
              <a:buNone/>
              <a:defRPr sz="2400" b="0" i="0" u="none" strike="noStrike" cap="none">
                <a:solidFill>
                  <a:schemeClr val="dk1"/>
                </a:solidFill>
                <a:latin typeface="Poppins"/>
                <a:ea typeface="Poppins"/>
                <a:cs typeface="Poppins"/>
                <a:sym typeface="Poppins"/>
              </a:defRPr>
            </a:lvl1pPr>
            <a:lvl2pPr marL="914400" marR="0" lvl="1" indent="-381000" algn="ctr" rtl="0">
              <a:lnSpc>
                <a:spcPct val="90000"/>
              </a:lnSpc>
              <a:spcBef>
                <a:spcPts val="500"/>
              </a:spcBef>
              <a:spcAft>
                <a:spcPts val="0"/>
              </a:spcAft>
              <a:buClr>
                <a:schemeClr val="accent4"/>
              </a:buClr>
              <a:buSzPts val="2000"/>
              <a:buFont typeface="Arial"/>
              <a:buNone/>
              <a:defRPr sz="2000" b="0" i="0" u="none" strike="noStrike" cap="none">
                <a:solidFill>
                  <a:schemeClr val="dk1"/>
                </a:solidFill>
                <a:latin typeface="Poppins"/>
                <a:ea typeface="Poppins"/>
                <a:cs typeface="Poppins"/>
                <a:sym typeface="Poppins"/>
              </a:defRPr>
            </a:lvl2pPr>
            <a:lvl3pPr marL="1371600" marR="0" lvl="2" indent="-355600" algn="ctr" rtl="0">
              <a:lnSpc>
                <a:spcPct val="90000"/>
              </a:lnSpc>
              <a:spcBef>
                <a:spcPts val="500"/>
              </a:spcBef>
              <a:spcAft>
                <a:spcPts val="0"/>
              </a:spcAft>
              <a:buClr>
                <a:schemeClr val="accent4"/>
              </a:buClr>
              <a:buSzPts val="1800"/>
              <a:buFont typeface="Arial"/>
              <a:buNone/>
              <a:defRPr sz="1800" b="0" i="0" u="none" strike="noStrike" cap="none">
                <a:solidFill>
                  <a:schemeClr val="dk1"/>
                </a:solidFill>
                <a:latin typeface="Poppins"/>
                <a:ea typeface="Poppins"/>
                <a:cs typeface="Poppins"/>
                <a:sym typeface="Poppins"/>
              </a:defRPr>
            </a:lvl3pPr>
            <a:lvl4pPr marL="1828800" marR="0" lvl="3" indent="-342900" algn="ctr" rtl="0">
              <a:lnSpc>
                <a:spcPct val="90000"/>
              </a:lnSpc>
              <a:spcBef>
                <a:spcPts val="500"/>
              </a:spcBef>
              <a:spcAft>
                <a:spcPts val="0"/>
              </a:spcAft>
              <a:buClr>
                <a:schemeClr val="accent4"/>
              </a:buClr>
              <a:buSzPts val="1600"/>
              <a:buFont typeface="Arial"/>
              <a:buNone/>
              <a:defRPr sz="1600" b="0" i="0" u="none" strike="noStrike" cap="none">
                <a:solidFill>
                  <a:schemeClr val="dk1"/>
                </a:solidFill>
                <a:latin typeface="Poppins"/>
                <a:ea typeface="Poppins"/>
                <a:cs typeface="Poppins"/>
                <a:sym typeface="Poppins"/>
              </a:defRPr>
            </a:lvl4pPr>
            <a:lvl5pPr marL="2286000" marR="0" lvl="4" indent="-342900" algn="ctr" rtl="0">
              <a:lnSpc>
                <a:spcPct val="90000"/>
              </a:lnSpc>
              <a:spcBef>
                <a:spcPts val="500"/>
              </a:spcBef>
              <a:spcAft>
                <a:spcPts val="0"/>
              </a:spcAft>
              <a:buClr>
                <a:schemeClr val="accent4"/>
              </a:buClr>
              <a:buSzPts val="1600"/>
              <a:buFont typeface="Arial"/>
              <a:buNone/>
              <a:defRPr sz="1600" b="0" i="0" u="none" strike="noStrike" cap="none">
                <a:solidFill>
                  <a:schemeClr val="dk1"/>
                </a:solidFill>
                <a:latin typeface="Poppins"/>
                <a:ea typeface="Poppins"/>
                <a:cs typeface="Poppins"/>
                <a:sym typeface="Poppins"/>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Poppins"/>
                <a:ea typeface="Poppins"/>
                <a:cs typeface="Poppins"/>
                <a:sym typeface="Poppi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Poppins"/>
                <a:ea typeface="Poppins"/>
                <a:cs typeface="Poppins"/>
                <a:sym typeface="Poppi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Poppins"/>
                <a:ea typeface="Poppins"/>
                <a:cs typeface="Poppins"/>
                <a:sym typeface="Poppi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Poppins"/>
                <a:ea typeface="Poppins"/>
                <a:cs typeface="Poppins"/>
                <a:sym typeface="Poppins"/>
              </a:defRPr>
            </a:lvl9pPr>
          </a:lstStyle>
          <a:p>
            <a:r>
              <a:rPr lang="ru-RU" sz="3200" b="1" dirty="0">
                <a:solidFill>
                  <a:srgbClr val="210472"/>
                </a:solidFill>
                <a:latin typeface="Calibri" pitchFamily="34" charset="0"/>
                <a:cs typeface="Calibri" pitchFamily="34" charset="0"/>
              </a:rPr>
              <a:t>Надежда и помощь для христиан в гонениях</a:t>
            </a:r>
          </a:p>
        </p:txBody>
      </p:sp>
    </p:spTree>
    <p:extLst>
      <p:ext uri="{BB962C8B-B14F-4D97-AF65-F5344CB8AC3E}">
        <p14:creationId xmlns:p14="http://schemas.microsoft.com/office/powerpoint/2010/main" val="32701768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рифель">
  <a:themeElements>
    <a:clrScheme name="Грифель">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Грифель">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ифель">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TM04033929[[fn=Грифель]]</Template>
  <TotalTime>942</TotalTime>
  <Words>616</Words>
  <Application>Microsoft Office PowerPoint</Application>
  <PresentationFormat>Произвольный</PresentationFormat>
  <Paragraphs>74</Paragraphs>
  <Slides>8</Slides>
  <Notes>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8</vt:i4>
      </vt:variant>
    </vt:vector>
  </HeadingPairs>
  <TitlesOfParts>
    <vt:vector size="15" baseType="lpstr">
      <vt:lpstr>Arial</vt:lpstr>
      <vt:lpstr>Poppins</vt:lpstr>
      <vt:lpstr>Wingdings 2</vt:lpstr>
      <vt:lpstr>Calisto MT</vt:lpstr>
      <vt:lpstr>Calibri</vt:lpstr>
      <vt:lpstr>Trebuchet MS</vt:lpstr>
      <vt:lpstr>Грифель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Пользователь Windows</cp:lastModifiedBy>
  <cp:revision>53</cp:revision>
  <dcterms:created xsi:type="dcterms:W3CDTF">2022-10-17T13:50:45Z</dcterms:created>
  <dcterms:modified xsi:type="dcterms:W3CDTF">2024-05-16T12:15:02Z</dcterms:modified>
</cp:coreProperties>
</file>